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</p:sldIdLst>
  <p:sldSz cy="6858000" cx="9144000"/>
  <p:notesSz cx="6858000" cy="9144000"/>
  <p:embeddedFontLst>
    <p:embeddedFont>
      <p:font typeface="Proxima Nova"/>
      <p:regular r:id="rId64"/>
      <p:bold r:id="rId65"/>
      <p:italic r:id="rId66"/>
      <p:boldItalic r:id="rId67"/>
    </p:embeddedFont>
    <p:embeddedFont>
      <p:font typeface="Roboto"/>
      <p:regular r:id="rId68"/>
      <p:bold r:id="rId69"/>
      <p:italic r:id="rId70"/>
      <p:boldItalic r:id="rId71"/>
    </p:embeddedFont>
    <p:embeddedFont>
      <p:font typeface="Nunito"/>
      <p:regular r:id="rId72"/>
      <p:bold r:id="rId73"/>
      <p:italic r:id="rId74"/>
      <p:boldItalic r:id="rId75"/>
    </p:embeddedFont>
    <p:embeddedFont>
      <p:font typeface="Roboto Mono"/>
      <p:regular r:id="rId76"/>
      <p:bold r:id="rId77"/>
      <p:italic r:id="rId78"/>
      <p:boldItalic r:id="rId7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font" Target="fonts/Nunito-bold.fntdata"/><Relationship Id="rId72" Type="http://schemas.openxmlformats.org/officeDocument/2006/relationships/font" Target="fonts/Nunito-regular.fntdata"/><Relationship Id="rId31" Type="http://schemas.openxmlformats.org/officeDocument/2006/relationships/slide" Target="slides/slide27.xml"/><Relationship Id="rId75" Type="http://schemas.openxmlformats.org/officeDocument/2006/relationships/font" Target="fonts/Nunito-boldItalic.fntdata"/><Relationship Id="rId30" Type="http://schemas.openxmlformats.org/officeDocument/2006/relationships/slide" Target="slides/slide26.xml"/><Relationship Id="rId74" Type="http://schemas.openxmlformats.org/officeDocument/2006/relationships/font" Target="fonts/Nunito-italic.fntdata"/><Relationship Id="rId33" Type="http://schemas.openxmlformats.org/officeDocument/2006/relationships/slide" Target="slides/slide29.xml"/><Relationship Id="rId77" Type="http://schemas.openxmlformats.org/officeDocument/2006/relationships/font" Target="fonts/RobotoMono-bold.fntdata"/><Relationship Id="rId32" Type="http://schemas.openxmlformats.org/officeDocument/2006/relationships/slide" Target="slides/slide28.xml"/><Relationship Id="rId76" Type="http://schemas.openxmlformats.org/officeDocument/2006/relationships/font" Target="fonts/RobotoMono-regular.fntdata"/><Relationship Id="rId35" Type="http://schemas.openxmlformats.org/officeDocument/2006/relationships/slide" Target="slides/slide31.xml"/><Relationship Id="rId79" Type="http://schemas.openxmlformats.org/officeDocument/2006/relationships/font" Target="fonts/RobotoMono-boldItalic.fntdata"/><Relationship Id="rId34" Type="http://schemas.openxmlformats.org/officeDocument/2006/relationships/slide" Target="slides/slide30.xml"/><Relationship Id="rId78" Type="http://schemas.openxmlformats.org/officeDocument/2006/relationships/font" Target="fonts/RobotoMono-italic.fntdata"/><Relationship Id="rId71" Type="http://schemas.openxmlformats.org/officeDocument/2006/relationships/font" Target="fonts/Roboto-boldItalic.fntdata"/><Relationship Id="rId70" Type="http://schemas.openxmlformats.org/officeDocument/2006/relationships/font" Target="fonts/Roboto-italic.fntdata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20" Type="http://schemas.openxmlformats.org/officeDocument/2006/relationships/slide" Target="slides/slide16.xml"/><Relationship Id="rId64" Type="http://schemas.openxmlformats.org/officeDocument/2006/relationships/font" Target="fonts/ProximaNova-regular.fntdata"/><Relationship Id="rId63" Type="http://schemas.openxmlformats.org/officeDocument/2006/relationships/slide" Target="slides/slide59.xml"/><Relationship Id="rId22" Type="http://schemas.openxmlformats.org/officeDocument/2006/relationships/slide" Target="slides/slide18.xml"/><Relationship Id="rId66" Type="http://schemas.openxmlformats.org/officeDocument/2006/relationships/font" Target="fonts/ProximaNova-italic.fntdata"/><Relationship Id="rId21" Type="http://schemas.openxmlformats.org/officeDocument/2006/relationships/slide" Target="slides/slide17.xml"/><Relationship Id="rId65" Type="http://schemas.openxmlformats.org/officeDocument/2006/relationships/font" Target="fonts/ProximaNova-bold.fntdata"/><Relationship Id="rId24" Type="http://schemas.openxmlformats.org/officeDocument/2006/relationships/slide" Target="slides/slide20.xml"/><Relationship Id="rId68" Type="http://schemas.openxmlformats.org/officeDocument/2006/relationships/font" Target="fonts/Roboto-regular.fntdata"/><Relationship Id="rId23" Type="http://schemas.openxmlformats.org/officeDocument/2006/relationships/slide" Target="slides/slide19.xml"/><Relationship Id="rId67" Type="http://schemas.openxmlformats.org/officeDocument/2006/relationships/font" Target="fonts/ProximaNova-boldItalic.fntdata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Roboto-bold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gif>
</file>

<file path=ppt/media/image12.png>
</file>

<file path=ppt/media/image13.png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79ae02c81_0_1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79ae02c81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c23eaf7e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c23eaf7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8f44fa61_1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88f44fa6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8f44fa61_1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8f44fa61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88f44fa61_1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88f44fa61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8f44fa61_1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88f44fa61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ff5bacfe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g12ff5bacfe_0_3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185372d7_2_72:notes"/>
          <p:cNvSpPr txBox="1"/>
          <p:nvPr>
            <p:ph idx="1" type="body"/>
          </p:nvPr>
        </p:nvSpPr>
        <p:spPr>
          <a:xfrm>
            <a:off x="685011" y="4344025"/>
            <a:ext cx="54882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725" lIns="90725" spcFirstLastPara="1" rIns="90725" wrap="square" tIns="9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3185372d7_2_72:notes"/>
          <p:cNvSpPr/>
          <p:nvPr>
            <p:ph idx="2" type="sldImg"/>
          </p:nvPr>
        </p:nvSpPr>
        <p:spPr>
          <a:xfrm>
            <a:off x="1113727" y="685488"/>
            <a:ext cx="463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93a4ae7dc_0_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93a4ae7d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185372d7_2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185372d7_2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c1f0f52d8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c1f0f52d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 mitad de las respuestas a la clase de hoy es “JSON”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b95d3fbb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b95d3fb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185372d7_2_78:notes"/>
          <p:cNvSpPr txBox="1"/>
          <p:nvPr>
            <p:ph idx="1" type="body"/>
          </p:nvPr>
        </p:nvSpPr>
        <p:spPr>
          <a:xfrm>
            <a:off x="685011" y="4344025"/>
            <a:ext cx="54882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725" lIns="90725" spcFirstLastPara="1" rIns="90725" wrap="square" tIns="9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3185372d7_2_78:notes"/>
          <p:cNvSpPr/>
          <p:nvPr>
            <p:ph idx="2" type="sldImg"/>
          </p:nvPr>
        </p:nvSpPr>
        <p:spPr>
          <a:xfrm>
            <a:off x="1113727" y="685488"/>
            <a:ext cx="463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4320a7a9d_0_3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4320a7a9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7f8c9d669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7f8c9d66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ba726aeec_1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ba726aeec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7f61bfbee_1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7f61bfbee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ba726aeec_1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ba726aeec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ba726aeec_1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ba726aeec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4609ba29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34609ba2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579ae02c81_0_3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579ae02c81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b8c9520f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b8c9520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79ae02c81_0_50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79ae02c81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579ae02c81_0_1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579ae02c81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79ae02c81_0_5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79ae02c81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579ae02c81_0_5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579ae02c81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972f571c3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972f571c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7f8c9d669_0_11:notes"/>
          <p:cNvSpPr txBox="1"/>
          <p:nvPr>
            <p:ph idx="1" type="body"/>
          </p:nvPr>
        </p:nvSpPr>
        <p:spPr>
          <a:xfrm>
            <a:off x="685011" y="4344025"/>
            <a:ext cx="54882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725" lIns="90725" spcFirstLastPara="1" rIns="90725" wrap="square" tIns="9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g37f8c9d669_0_11:notes"/>
          <p:cNvSpPr/>
          <p:nvPr>
            <p:ph idx="2" type="sldImg"/>
          </p:nvPr>
        </p:nvSpPr>
        <p:spPr>
          <a:xfrm>
            <a:off x="1113727" y="685488"/>
            <a:ext cx="463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ba726aeec_1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ba726aeec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ba726aeec_1_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3ba726aeec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185372d7_2_99:notes"/>
          <p:cNvSpPr txBox="1"/>
          <p:nvPr>
            <p:ph idx="1" type="body"/>
          </p:nvPr>
        </p:nvSpPr>
        <p:spPr>
          <a:xfrm>
            <a:off x="685011" y="4344025"/>
            <a:ext cx="54882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725" lIns="90725" spcFirstLastPara="1" rIns="90725" wrap="square" tIns="9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g3185372d7_2_99:notes"/>
          <p:cNvSpPr/>
          <p:nvPr>
            <p:ph idx="2" type="sldImg"/>
          </p:nvPr>
        </p:nvSpPr>
        <p:spPr>
          <a:xfrm>
            <a:off x="1113727" y="685488"/>
            <a:ext cx="463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2ff5bacfe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g12ff5bacfe_0_2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a16af689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aa16af68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En vez de pasar funciones callback a una función, a la promesa le “encadenamos” las funciones callback.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32d4fc2ce_0_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32d4fc2c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185372d7_2_115:notes"/>
          <p:cNvSpPr txBox="1"/>
          <p:nvPr>
            <p:ph idx="1" type="body"/>
          </p:nvPr>
        </p:nvSpPr>
        <p:spPr>
          <a:xfrm>
            <a:off x="685011" y="4344025"/>
            <a:ext cx="54882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725" lIns="90725" spcFirstLastPara="1" rIns="90725" wrap="square" tIns="90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g3185372d7_2_115:notes"/>
          <p:cNvSpPr/>
          <p:nvPr>
            <p:ph idx="2" type="sldImg"/>
          </p:nvPr>
        </p:nvSpPr>
        <p:spPr>
          <a:xfrm>
            <a:off x="1113727" y="685488"/>
            <a:ext cx="463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7f8c9d669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7f8c9d66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a2e2e1809_45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a2e2e1809_4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d972f573cf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d972f573c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dc8788c5e3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dc8788c5e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bb4d78f78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bb4d78f7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79ae02c81_0_5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79ae02c81_0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ba726aeec_1_10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ba726aeec_1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d972f573cf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d972f573c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93a4ae7dc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93a4ae7d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ba726aeec_1_1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ba726aeec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2ff5bacfe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g12ff5bacfe_0_3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34609ba29_2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34609ba29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12ff5bacf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g12ff5bacfe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2ff5bacfe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g12ff5bacfe_0_3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3ba726aeec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3ba726aee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93a4ae7dc_0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393a4ae7d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12ff5bacfe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g12ff5bacfe_0_3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24b0a3d640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24b0a3d6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d972f571c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d972f571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93a4ae7dc_0_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93a4ae7d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79ae02c81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79ae02c8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93a4ae7dc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93a4ae7d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88f44fa61_1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88f44fa61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24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24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24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24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24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24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24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24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24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0" y="4005064"/>
            <a:ext cx="110700" cy="285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" name="Google Shape;15;p2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bg>
      <p:bgPr>
        <a:solidFill>
          <a:schemeClr val="dk2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/>
          <p:nvPr/>
        </p:nvSpPr>
        <p:spPr>
          <a:xfrm>
            <a:off x="0" y="45719"/>
            <a:ext cx="107400" cy="681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1"/>
          <p:cNvSpPr txBox="1"/>
          <p:nvPr>
            <p:ph type="title"/>
          </p:nvPr>
        </p:nvSpPr>
        <p:spPr>
          <a:xfrm>
            <a:off x="311700" y="1321967"/>
            <a:ext cx="8520600" cy="25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48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4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4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4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4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4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4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4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4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5" name="Google Shape;65;p11"/>
          <p:cNvSpPr txBox="1"/>
          <p:nvPr>
            <p:ph idx="1" type="body"/>
          </p:nvPr>
        </p:nvSpPr>
        <p:spPr>
          <a:xfrm>
            <a:off x="311700" y="4095067"/>
            <a:ext cx="8520600" cy="12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1"/>
          <p:cNvSpPr/>
          <p:nvPr/>
        </p:nvSpPr>
        <p:spPr>
          <a:xfrm>
            <a:off x="0" y="0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">
    <p:bg>
      <p:bgPr>
        <a:solidFill>
          <a:schemeClr val="accent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/>
          <p:nvPr/>
        </p:nvSpPr>
        <p:spPr>
          <a:xfrm>
            <a:off x="101275" y="116640"/>
            <a:ext cx="8948400" cy="6625200"/>
          </a:xfrm>
          <a:prstGeom prst="rect">
            <a:avLst/>
          </a:prstGeom>
          <a:solidFill>
            <a:srgbClr val="E1E1E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3"/>
          <p:cNvSpPr txBox="1"/>
          <p:nvPr>
            <p:ph type="title"/>
          </p:nvPr>
        </p:nvSpPr>
        <p:spPr>
          <a:xfrm>
            <a:off x="483600" y="215250"/>
            <a:ext cx="8176800" cy="16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i="0" sz="3200" u="none" cap="none" strike="noStrike">
                <a:solidFill>
                  <a:schemeClr val="accent1"/>
                </a:solidFill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0" i="0" sz="3200" u="none" cap="none" strike="noStrike">
                <a:solidFill>
                  <a:schemeClr val="accent1"/>
                </a:solidFill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0" i="0" sz="3200" u="none" cap="none" strike="noStrike">
                <a:solidFill>
                  <a:schemeClr val="accent1"/>
                </a:solidFill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0" i="0" sz="3200" u="none" cap="none" strike="noStrike">
                <a:solidFill>
                  <a:schemeClr val="accent1"/>
                </a:solidFill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0" i="0" sz="3200" u="none" cap="none" strike="noStrike">
                <a:solidFill>
                  <a:schemeClr val="accent1"/>
                </a:solidFill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0" i="0" sz="3200" u="none" cap="none" strike="noStrike">
                <a:solidFill>
                  <a:schemeClr val="accent1"/>
                </a:solidFill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0" i="0" sz="3200" u="none" cap="none" strike="noStrike">
                <a:solidFill>
                  <a:schemeClr val="accent1"/>
                </a:solidFill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0" i="0" sz="3200" u="none" cap="none" strike="noStrike">
                <a:solidFill>
                  <a:schemeClr val="accent1"/>
                </a:solidFill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0" i="0" sz="3200" u="none" cap="none" strike="noStrike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">
    <p:bg>
      <p:bgPr>
        <a:solidFill>
          <a:schemeClr val="accent3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/>
          <p:nvPr/>
        </p:nvSpPr>
        <p:spPr>
          <a:xfrm flipH="1">
            <a:off x="6084300" y="4581127"/>
            <a:ext cx="3059700" cy="22767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" name="Google Shape;75;p14"/>
          <p:cNvGrpSpPr/>
          <p:nvPr/>
        </p:nvGrpSpPr>
        <p:grpSpPr>
          <a:xfrm>
            <a:off x="5959224" y="5492768"/>
            <a:ext cx="2520952" cy="1365553"/>
            <a:chOff x="6917201" y="0"/>
            <a:chExt cx="2227777" cy="863400"/>
          </a:xfrm>
        </p:grpSpPr>
        <p:sp>
          <p:nvSpPr>
            <p:cNvPr id="76" name="Google Shape;76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" name="Google Shape;79;p14"/>
          <p:cNvGrpSpPr/>
          <p:nvPr/>
        </p:nvGrpSpPr>
        <p:grpSpPr>
          <a:xfrm>
            <a:off x="199151" y="3"/>
            <a:ext cx="2795414" cy="1444382"/>
            <a:chOff x="6917201" y="0"/>
            <a:chExt cx="2227777" cy="863400"/>
          </a:xfrm>
        </p:grpSpPr>
        <p:sp>
          <p:nvSpPr>
            <p:cNvPr id="80" name="Google Shape;80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" name="Google Shape;83;p14"/>
          <p:cNvSpPr txBox="1"/>
          <p:nvPr>
            <p:ph type="title"/>
          </p:nvPr>
        </p:nvSpPr>
        <p:spPr>
          <a:xfrm>
            <a:off x="539552" y="1444384"/>
            <a:ext cx="8064900" cy="25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Font typeface="Nunito"/>
              <a:buNone/>
              <a:defRPr b="1" i="0" sz="8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Font typeface="Nunito"/>
              <a:buNone/>
              <a:defRPr b="0" i="0" sz="8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Font typeface="Nunito"/>
              <a:buNone/>
              <a:defRPr b="0" i="0" sz="8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Font typeface="Nunito"/>
              <a:buNone/>
              <a:defRPr b="0" i="0" sz="8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Font typeface="Nunito"/>
              <a:buNone/>
              <a:defRPr b="0" i="0" sz="8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Font typeface="Nunito"/>
              <a:buNone/>
              <a:defRPr b="0" i="0" sz="8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Font typeface="Nunito"/>
              <a:buNone/>
              <a:defRPr b="0" i="0" sz="8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Font typeface="Nunito"/>
              <a:buNone/>
              <a:defRPr b="0" i="0" sz="8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Font typeface="Nunito"/>
              <a:buNone/>
              <a:defRPr b="0" i="0" sz="86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663827" y="4221088"/>
            <a:ext cx="78162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i="0" sz="2400" u="none" cap="none" strike="noStrike">
                <a:solidFill>
                  <a:schemeClr val="dk2"/>
                </a:solidFill>
              </a:defRPr>
            </a:lvl1pPr>
            <a:lvl2pPr indent="-381000" lvl="1" marL="9144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i="0" sz="2400" u="none" cap="none" strike="noStrike">
                <a:solidFill>
                  <a:schemeClr val="dk2"/>
                </a:solidFill>
              </a:defRPr>
            </a:lvl2pPr>
            <a:lvl3pPr indent="-381000" lvl="2" marL="13716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i="0" sz="2400" u="none" cap="none" strike="noStrike">
                <a:solidFill>
                  <a:schemeClr val="dk2"/>
                </a:solidFill>
              </a:defRPr>
            </a:lvl3pPr>
            <a:lvl4pPr indent="-381000" lvl="3" marL="18288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i="0" sz="2400" u="none" cap="none" strike="noStrike">
                <a:solidFill>
                  <a:schemeClr val="dk2"/>
                </a:solidFill>
              </a:defRPr>
            </a:lvl4pPr>
            <a:lvl5pPr indent="-381000" lvl="4" marL="22860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i="0" sz="2400" u="none" cap="none" strike="noStrike">
                <a:solidFill>
                  <a:schemeClr val="dk2"/>
                </a:solidFill>
              </a:defRPr>
            </a:lvl5pPr>
            <a:lvl6pPr indent="-381000" lvl="5" marL="2743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■"/>
              <a:defRPr i="0" sz="2400" u="none" cap="none" strike="noStrike">
                <a:solidFill>
                  <a:schemeClr val="dk2"/>
                </a:solidFill>
              </a:defRPr>
            </a:lvl6pPr>
            <a:lvl7pPr indent="-381000" lvl="6" marL="32004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i="0" sz="2400" u="none" cap="none" strike="noStrike">
                <a:solidFill>
                  <a:schemeClr val="dk2"/>
                </a:solidFill>
              </a:defRPr>
            </a:lvl7pPr>
            <a:lvl8pPr indent="-381000" lvl="7" marL="36576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○"/>
              <a:defRPr i="0" sz="2400" u="none" cap="none" strike="noStrike">
                <a:solidFill>
                  <a:schemeClr val="dk2"/>
                </a:solidFill>
              </a:defRPr>
            </a:lvl8pPr>
            <a:lvl9pPr indent="-381000" lvl="8" marL="41148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2400"/>
              <a:buChar char="■"/>
              <a:defRPr i="0" sz="24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5" name="Google Shape;85;p14"/>
          <p:cNvSpPr txBox="1"/>
          <p:nvPr/>
        </p:nvSpPr>
        <p:spPr>
          <a:xfrm>
            <a:off x="500275" y="236475"/>
            <a:ext cx="7385400" cy="1162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NO USAR ESTE LAYOUT</a:t>
            </a:r>
            <a:endParaRPr b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0" y="666875"/>
            <a:ext cx="110700" cy="619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0" y="646977"/>
            <a:ext cx="8692200" cy="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0" y="666875"/>
            <a:ext cx="110700" cy="619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6" name="Google Shape;26;p4"/>
          <p:cNvSpPr/>
          <p:nvPr/>
        </p:nvSpPr>
        <p:spPr>
          <a:xfrm>
            <a:off x="0" y="646977"/>
            <a:ext cx="8692200" cy="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510450" y="2743200"/>
            <a:ext cx="8123100" cy="103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36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36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36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36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36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36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36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36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None/>
              <a:defRPr b="0" i="0" sz="36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0" y="4005064"/>
            <a:ext cx="110700" cy="285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" name="Google Shape;31;p5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0" y="666875"/>
            <a:ext cx="110700" cy="619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6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6" name="Google Shape;36;p6"/>
          <p:cNvSpPr/>
          <p:nvPr/>
        </p:nvSpPr>
        <p:spPr>
          <a:xfrm>
            <a:off x="0" y="646977"/>
            <a:ext cx="8692200" cy="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6"/>
          <p:cNvSpPr txBox="1"/>
          <p:nvPr>
            <p:ph idx="1" type="body"/>
          </p:nvPr>
        </p:nvSpPr>
        <p:spPr>
          <a:xfrm>
            <a:off x="311700" y="721440"/>
            <a:ext cx="42435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2" type="body"/>
          </p:nvPr>
        </p:nvSpPr>
        <p:spPr>
          <a:xfrm>
            <a:off x="4756200" y="692760"/>
            <a:ext cx="41034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107504" y="1103249"/>
            <a:ext cx="3235500" cy="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0" y="1103249"/>
            <a:ext cx="110700" cy="5754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110625" y="-1"/>
            <a:ext cx="4245300" cy="11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187975" y="1143210"/>
            <a:ext cx="41679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bg>
      <p:bgPr>
        <a:solidFill>
          <a:schemeClr val="lt2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490250" y="701800"/>
            <a:ext cx="5797500" cy="54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0" i="0" sz="4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8"/>
          <p:cNvSpPr/>
          <p:nvPr/>
        </p:nvSpPr>
        <p:spPr>
          <a:xfrm>
            <a:off x="0" y="1"/>
            <a:ext cx="145500" cy="685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8"/>
          <p:cNvSpPr/>
          <p:nvPr/>
        </p:nvSpPr>
        <p:spPr>
          <a:xfrm>
            <a:off x="145648" y="0"/>
            <a:ext cx="8998500" cy="116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/>
          <p:nvPr/>
        </p:nvSpPr>
        <p:spPr>
          <a:xfrm>
            <a:off x="4572000" y="100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Google Shape;52;p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" name="Google Shape;53;p9"/>
          <p:cNvSpPr txBox="1"/>
          <p:nvPr>
            <p:ph type="title"/>
          </p:nvPr>
        </p:nvSpPr>
        <p:spPr>
          <a:xfrm>
            <a:off x="265500" y="1607767"/>
            <a:ext cx="4045200" cy="201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42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42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42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42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42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42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42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42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42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" type="subTitle"/>
          </p:nvPr>
        </p:nvSpPr>
        <p:spPr>
          <a:xfrm>
            <a:off x="265500" y="3692000"/>
            <a:ext cx="4045200" cy="17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21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21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21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21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21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21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21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21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None/>
              <a:defRPr b="0" i="0" sz="21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Char char="●"/>
              <a:defRPr b="0" i="0" sz="24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Char char="○"/>
              <a:defRPr b="0" i="0" sz="22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Clr>
                <a:schemeClr val="lt2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9"/>
          <p:cNvSpPr/>
          <p:nvPr/>
        </p:nvSpPr>
        <p:spPr>
          <a:xfrm>
            <a:off x="0" y="1"/>
            <a:ext cx="131700" cy="685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9"/>
          <p:cNvSpPr/>
          <p:nvPr/>
        </p:nvSpPr>
        <p:spPr>
          <a:xfrm>
            <a:off x="131834" y="3645024"/>
            <a:ext cx="4440300" cy="4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311700" y="5649100"/>
            <a:ext cx="5998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ts val="1400"/>
              <a:buFont typeface="Proxima Nova"/>
              <a:buChar char="■"/>
              <a:defRPr b="0"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1361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755849"/>
            <a:ext cx="8520600" cy="56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i="0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i="0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■"/>
              <a:defRPr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●"/>
              <a:defRPr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Char char="○"/>
              <a:defRPr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ts val="1400"/>
              <a:buFont typeface="Proxima Nova"/>
              <a:buChar char="■"/>
              <a:defRPr i="0" sz="20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roxima Nova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269575" y="707400"/>
            <a:ext cx="420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es.wikipedia.org/wiki/Representational_State_Transfer" TargetMode="External"/><Relationship Id="rId4" Type="http://schemas.openxmlformats.org/officeDocument/2006/relationships/hyperlink" Target="http://es.wikipedia.org/wiki/Representational_State_Transfer" TargetMode="External"/><Relationship Id="rId5" Type="http://schemas.openxmlformats.org/officeDocument/2006/relationships/hyperlink" Target="http://es.wikipedia.org/wiki/Representational_State_Transfer" TargetMode="External"/><Relationship Id="rId6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chrome.google.com/webstore/detail/json-formatter/bcjindcccaagfpapjjmafapmmgkkhgoa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codepen.io/ndazeo/pen/yLMbjjR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codepen.io/ndazeo/pen/yLMbjjR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eveloper.mozilla.org/es/docs/Web/API/Response" TargetMode="External"/><Relationship Id="rId4" Type="http://schemas.openxmlformats.org/officeDocument/2006/relationships/image" Target="../media/image4.png"/><Relationship Id="rId5" Type="http://schemas.openxmlformats.org/officeDocument/2006/relationships/hyperlink" Target="https://developer.mozilla.org/es/docs/Web/API/Fetch_API/Utilizando_Fetch" TargetMode="External"/><Relationship Id="rId6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s://codepen.io/ndazeo/pen/ZEeKRKE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developer.mozilla.org/en-US/docs/Web/HTTP/CORS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codepen.io/webUnicen/pen/zarEeW" TargetMode="External"/><Relationship Id="rId4" Type="http://schemas.openxmlformats.org/officeDocument/2006/relationships/hyperlink" Target="https://codepen.io/webUnicen/pen/zarEeW" TargetMode="External"/><Relationship Id="rId5" Type="http://schemas.openxmlformats.org/officeDocument/2006/relationships/hyperlink" Target="https://codepen.io/webUnicen/pen/zarEeW" TargetMode="Externa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hyperlink" Target="https://codepen.io/webUnicen/pen/MGoYEz" TargetMode="Externa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://api.jquery.com/jquery.ajax/" TargetMode="External"/><Relationship Id="rId4" Type="http://schemas.openxmlformats.org/officeDocument/2006/relationships/hyperlink" Target="https://eamodeorubio.wordpress.com/category/webservices/rest/" TargetMode="External"/><Relationship Id="rId5" Type="http://schemas.openxmlformats.org/officeDocument/2006/relationships/hyperlink" Target="https://developer.mozilla.org/es/docs/AJAX" TargetMode="External"/><Relationship Id="rId6" Type="http://schemas.openxmlformats.org/officeDocument/2006/relationships/hyperlink" Target="http://www.restapitutorial.com/lessons/whatisrest.html" TargetMode="External"/><Relationship Id="rId7" Type="http://schemas.openxmlformats.org/officeDocument/2006/relationships/hyperlink" Target="https://developer.mozilla.org/es/docs/Web/JavaScript/Guide/Usar_promesas" TargetMode="External"/><Relationship Id="rId8" Type="http://schemas.openxmlformats.org/officeDocument/2006/relationships/hyperlink" Target="https://developers.google.com/web/fundamentals/primers/promises?hl=es" TargetMode="Externa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4.gif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AJAX - REST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24"/>
          <p:cNvGrpSpPr/>
          <p:nvPr/>
        </p:nvGrpSpPr>
        <p:grpSpPr>
          <a:xfrm>
            <a:off x="311703" y="3109024"/>
            <a:ext cx="8666220" cy="3749195"/>
            <a:chOff x="2688040" y="2143750"/>
            <a:chExt cx="5269500" cy="2279700"/>
          </a:xfrm>
        </p:grpSpPr>
        <p:sp>
          <p:nvSpPr>
            <p:cNvPr id="175" name="Google Shape;175;p24"/>
            <p:cNvSpPr/>
            <p:nvPr/>
          </p:nvSpPr>
          <p:spPr>
            <a:xfrm>
              <a:off x="2688040" y="2143750"/>
              <a:ext cx="5269500" cy="2279700"/>
            </a:xfrm>
            <a:prstGeom prst="ellipse">
              <a:avLst/>
            </a:prstGeom>
            <a:solidFill>
              <a:srgbClr val="D9EAD3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/>
            </a:p>
          </p:txBody>
        </p:sp>
        <p:sp>
          <p:nvSpPr>
            <p:cNvPr id="176" name="Google Shape;176;p24"/>
            <p:cNvSpPr txBox="1"/>
            <p:nvPr/>
          </p:nvSpPr>
          <p:spPr>
            <a:xfrm>
              <a:off x="4692690" y="2343262"/>
              <a:ext cx="1075200" cy="5214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AJAX</a:t>
              </a:r>
              <a:endParaRPr b="1"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77" name="Google Shape;177;p24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Partial </a:t>
            </a:r>
            <a:r>
              <a:rPr lang="en"/>
              <a:t>render de páginas</a:t>
            </a:r>
            <a:endParaRPr/>
          </a:p>
          <a:p>
            <a:pPr indent="-317500" lvl="1" marL="914400" rtl="0" algn="l">
              <a:spcBef>
                <a:spcPts val="3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Cargar un fragmento de HTML y mostrarlo en un DIV.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Servicio REST</a:t>
            </a:r>
            <a:endParaRPr/>
          </a:p>
          <a:p>
            <a:pPr indent="-317500" lvl="1" marL="914400" rtl="0" algn="l">
              <a:spcBef>
                <a:spcPts val="3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Cargar un objeto JSON y procesarlo del lado del cliente con Javascript</a:t>
            </a:r>
            <a:endParaRPr/>
          </a:p>
        </p:txBody>
      </p:sp>
      <p:sp>
        <p:nvSpPr>
          <p:cNvPr id="178" name="Google Shape;178;p24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Estilos de AJAX</a:t>
            </a:r>
            <a:endParaRPr/>
          </a:p>
        </p:txBody>
      </p:sp>
      <p:grpSp>
        <p:nvGrpSpPr>
          <p:cNvPr id="179" name="Google Shape;179;p24"/>
          <p:cNvGrpSpPr/>
          <p:nvPr/>
        </p:nvGrpSpPr>
        <p:grpSpPr>
          <a:xfrm>
            <a:off x="1539960" y="3835556"/>
            <a:ext cx="2562599" cy="2562599"/>
            <a:chOff x="2986712" y="1676962"/>
            <a:chExt cx="1854000" cy="1854000"/>
          </a:xfrm>
        </p:grpSpPr>
        <p:sp>
          <p:nvSpPr>
            <p:cNvPr id="180" name="Google Shape;180;p24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E6B8AF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181" name="Google Shape;181;p24"/>
            <p:cNvSpPr txBox="1"/>
            <p:nvPr/>
          </p:nvSpPr>
          <p:spPr>
            <a:xfrm>
              <a:off x="3046934" y="2034448"/>
              <a:ext cx="1733700" cy="113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Partial Render 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82" name="Google Shape;182;p24"/>
          <p:cNvGrpSpPr/>
          <p:nvPr/>
        </p:nvGrpSpPr>
        <p:grpSpPr>
          <a:xfrm>
            <a:off x="5207735" y="3855369"/>
            <a:ext cx="2562600" cy="2562599"/>
            <a:chOff x="2986712" y="1676962"/>
            <a:chExt cx="1854001" cy="1854000"/>
          </a:xfrm>
        </p:grpSpPr>
        <p:sp>
          <p:nvSpPr>
            <p:cNvPr id="183" name="Google Shape;183;p24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45818E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184" name="Google Shape;184;p24"/>
            <p:cNvSpPr txBox="1"/>
            <p:nvPr/>
          </p:nvSpPr>
          <p:spPr>
            <a:xfrm>
              <a:off x="2986713" y="2054968"/>
              <a:ext cx="1854000" cy="109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REST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</a:t>
            </a:r>
            <a:endParaRPr/>
          </a:p>
        </p:txBody>
      </p:sp>
      <p:sp>
        <p:nvSpPr>
          <p:cNvPr id="190" name="Google Shape;190;p25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Una API es una interfaz que nos da una aplicación para comunicarnos con ella</a:t>
            </a:r>
            <a:endParaRPr/>
          </a:p>
        </p:txBody>
      </p:sp>
      <p:sp>
        <p:nvSpPr>
          <p:cNvPr id="191" name="Google Shape;191;p25"/>
          <p:cNvSpPr txBox="1"/>
          <p:nvPr/>
        </p:nvSpPr>
        <p:spPr>
          <a:xfrm>
            <a:off x="831900" y="4365275"/>
            <a:ext cx="2799900" cy="15420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Cliente</a:t>
            </a:r>
            <a:endParaRPr sz="3000"/>
          </a:p>
        </p:txBody>
      </p:sp>
      <p:sp>
        <p:nvSpPr>
          <p:cNvPr id="192" name="Google Shape;192;p25"/>
          <p:cNvSpPr txBox="1"/>
          <p:nvPr/>
        </p:nvSpPr>
        <p:spPr>
          <a:xfrm>
            <a:off x="5701475" y="4365275"/>
            <a:ext cx="2799900" cy="15420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Programa Servidor</a:t>
            </a:r>
            <a:endParaRPr sz="3000"/>
          </a:p>
        </p:txBody>
      </p:sp>
      <p:cxnSp>
        <p:nvCxnSpPr>
          <p:cNvPr id="193" name="Google Shape;193;p25"/>
          <p:cNvCxnSpPr>
            <a:stCxn id="191" idx="3"/>
            <a:endCxn id="192" idx="1"/>
          </p:cNvCxnSpPr>
          <p:nvPr/>
        </p:nvCxnSpPr>
        <p:spPr>
          <a:xfrm>
            <a:off x="3631800" y="5136275"/>
            <a:ext cx="20697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25"/>
          <p:cNvSpPr/>
          <p:nvPr/>
        </p:nvSpPr>
        <p:spPr>
          <a:xfrm>
            <a:off x="5376850" y="4999325"/>
            <a:ext cx="253500" cy="273900"/>
          </a:xfrm>
          <a:prstGeom prst="ellipse">
            <a:avLst/>
          </a:prstGeom>
          <a:solidFill>
            <a:schemeClr val="lt2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95" name="Google Shape;195;p25"/>
          <p:cNvSpPr txBox="1"/>
          <p:nvPr/>
        </p:nvSpPr>
        <p:spPr>
          <a:xfrm>
            <a:off x="5062350" y="3107300"/>
            <a:ext cx="994200" cy="510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API</a:t>
            </a:r>
            <a:endParaRPr sz="3000"/>
          </a:p>
        </p:txBody>
      </p:sp>
      <p:cxnSp>
        <p:nvCxnSpPr>
          <p:cNvPr id="196" name="Google Shape;196;p25"/>
          <p:cNvCxnSpPr>
            <a:stCxn id="195" idx="2"/>
            <a:endCxn id="194" idx="0"/>
          </p:cNvCxnSpPr>
          <p:nvPr/>
        </p:nvCxnSpPr>
        <p:spPr>
          <a:xfrm flipH="1">
            <a:off x="5503650" y="3617300"/>
            <a:ext cx="55800" cy="13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REST</a:t>
            </a:r>
            <a:r>
              <a:rPr lang="en" u="sng">
                <a:solidFill>
                  <a:schemeClr val="hlink"/>
                </a:solidFill>
                <a:hlinkClick r:id="rId4"/>
              </a:rPr>
              <a:t>: </a:t>
            </a:r>
            <a:r>
              <a:rPr lang="en" sz="2400" u="sng">
                <a:solidFill>
                  <a:schemeClr val="hlink"/>
                </a:solidFill>
                <a:hlinkClick r:id="rId5"/>
              </a:rPr>
              <a:t>REpresentational State Transfer</a:t>
            </a:r>
            <a:r>
              <a:rPr lang="en" sz="2400"/>
              <a:t>, es un tipo de arquitectura de desarrollo web que se apoya totalmente en el estándar HTTP.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Es el tipo de arquitectura más natural y estándar para crear APIs para servicios orientados a Internet.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La mayoría de las APIs REST usan JSON para comunicarse.</a:t>
            </a:r>
            <a:endParaRPr sz="2400"/>
          </a:p>
        </p:txBody>
      </p:sp>
      <p:sp>
        <p:nvSpPr>
          <p:cNvPr id="202" name="Google Shape;202;p26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</a:t>
            </a:r>
            <a:endParaRPr/>
          </a:p>
        </p:txBody>
      </p:sp>
      <p:pic>
        <p:nvPicPr>
          <p:cNvPr id="203" name="Google Shape;203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60525" y="3346525"/>
            <a:ext cx="7022950" cy="351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JSON (Repaso)</a:t>
            </a:r>
            <a:endParaRPr/>
          </a:p>
        </p:txBody>
      </p:sp>
      <p:sp>
        <p:nvSpPr>
          <p:cNvPr id="209" name="Google Shape;209;p27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1"/>
                </a:solidFill>
              </a:rPr>
              <a:t>J</a:t>
            </a:r>
            <a:r>
              <a:rPr lang="en"/>
              <a:t>ava</a:t>
            </a:r>
            <a:r>
              <a:rPr b="1" lang="en">
                <a:solidFill>
                  <a:schemeClr val="accent1"/>
                </a:solidFill>
              </a:rPr>
              <a:t>S</a:t>
            </a:r>
            <a:r>
              <a:rPr lang="en"/>
              <a:t>cript </a:t>
            </a:r>
            <a:r>
              <a:rPr b="1" lang="en">
                <a:solidFill>
                  <a:schemeClr val="accent1"/>
                </a:solidFill>
              </a:rPr>
              <a:t>O</a:t>
            </a:r>
            <a:r>
              <a:rPr lang="en"/>
              <a:t>bject </a:t>
            </a:r>
            <a:r>
              <a:rPr b="1" lang="en">
                <a:solidFill>
                  <a:schemeClr val="accent1"/>
                </a:solidFill>
              </a:rPr>
              <a:t>N</a:t>
            </a:r>
            <a:r>
              <a:rPr lang="en"/>
              <a:t>otation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Formato ligero para el intercambio de datos.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Alternativa a XML como representación de objetos.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B6F31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b="1" lang="en" sz="2000">
                <a:latin typeface="Consolas"/>
                <a:ea typeface="Consolas"/>
                <a:cs typeface="Consolas"/>
                <a:sym typeface="Consolas"/>
              </a:rPr>
              <a:t>objeto 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= 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{ 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propiedad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: valor,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propiedad2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: valor2,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arreglo</a:t>
            </a:r>
            <a:r>
              <a:rPr lang="en" sz="2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: [val1, val2]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10" name="Google Shape;2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8955" y="0"/>
            <a:ext cx="1735046" cy="952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27"/>
          <p:cNvGrpSpPr/>
          <p:nvPr/>
        </p:nvGrpSpPr>
        <p:grpSpPr>
          <a:xfrm>
            <a:off x="7077972" y="-141338"/>
            <a:ext cx="2217374" cy="1902187"/>
            <a:chOff x="6875825" y="-264650"/>
            <a:chExt cx="2495356" cy="2536250"/>
          </a:xfrm>
        </p:grpSpPr>
        <p:pic>
          <p:nvPicPr>
            <p:cNvPr id="212" name="Google Shape;212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75825" y="-88275"/>
              <a:ext cx="2359875" cy="2359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3" name="Google Shape;213;p27"/>
            <p:cNvSpPr txBox="1"/>
            <p:nvPr/>
          </p:nvSpPr>
          <p:spPr>
            <a:xfrm rot="2700000">
              <a:off x="7346256" y="363599"/>
              <a:ext cx="2074651" cy="7187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FFFFFF"/>
                  </a:solidFill>
                </a:rPr>
                <a:t>REPASO</a:t>
              </a:r>
              <a:endParaRPr b="1" sz="24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8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</a:t>
            </a:r>
            <a:endParaRPr/>
          </a:p>
        </p:txBody>
      </p:sp>
      <p:sp>
        <p:nvSpPr>
          <p:cNvPr id="219" name="Google Shape;219;p28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 asocian URLs a recursos.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 que se puede acceder o modificar mediante los métodos del protocolo HTTP.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 basa en acciones (llamadas verbos) que manipulan los datos.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POST: Crear un recurso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GET: Obtener uno o muchos  recursos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PUT: Actualizar uno o muchos recursos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DELETE: Borrar un recurso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 utilizan los errores del protocolo HTTP.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200 ok, 404 not found, etc.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REST - EJEMPLO</a:t>
            </a:r>
            <a:endParaRPr/>
          </a:p>
        </p:txBody>
      </p:sp>
      <p:sp>
        <p:nvSpPr>
          <p:cNvPr id="225" name="Google Shape;225;p29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chemeClr val="accent1"/>
                </a:solidFill>
                <a:highlight>
                  <a:srgbClr val="FFFFFF"/>
                </a:highlight>
              </a:rPr>
              <a:t>GET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 /facturas      </a:t>
            </a: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</a:rPr>
              <a:t>  (en genérico /facturas)</a:t>
            </a:r>
            <a:endParaRPr sz="2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683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○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A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cceder al listado de facturas</a:t>
            </a:r>
            <a:endParaRPr sz="2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chemeClr val="accent1"/>
                </a:solidFill>
                <a:highlight>
                  <a:srgbClr val="FFFFFF"/>
                </a:highlight>
              </a:rPr>
              <a:t>POST 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/facturas     </a:t>
            </a: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</a:rPr>
              <a:t> (en genérico /facturas)</a:t>
            </a:r>
            <a:endParaRPr sz="2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683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○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C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rear una factura nueva</a:t>
            </a:r>
            <a:endParaRPr sz="2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chemeClr val="accent1"/>
                </a:solidFill>
                <a:highlight>
                  <a:srgbClr val="FFFFFF"/>
                </a:highlight>
              </a:rPr>
              <a:t>GET 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/facturas/123 </a:t>
            </a: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</a:rPr>
              <a:t> (en genérico /facturas/:id_fact)</a:t>
            </a:r>
            <a:endParaRPr sz="2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○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A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cceder al detalle de </a:t>
            </a:r>
            <a:r>
              <a:rPr b="1" lang="en" sz="2200">
                <a:solidFill>
                  <a:srgbClr val="333333"/>
                </a:solidFill>
                <a:highlight>
                  <a:srgbClr val="FFFFFF"/>
                </a:highlight>
              </a:rPr>
              <a:t>una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 factura</a:t>
            </a:r>
            <a:endParaRPr sz="2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chemeClr val="accent1"/>
                </a:solidFill>
                <a:highlight>
                  <a:srgbClr val="FFFFFF"/>
                </a:highlight>
              </a:rPr>
              <a:t>PUT 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/facturas/123 </a:t>
            </a:r>
            <a:r>
              <a:rPr lang="en" sz="2200">
                <a:solidFill>
                  <a:srgbClr val="333333"/>
                </a:solidFill>
                <a:highlight>
                  <a:schemeClr val="lt1"/>
                </a:highlight>
              </a:rPr>
              <a:t> (en genérico /facturas/:id_fact)</a:t>
            </a:r>
            <a:endParaRPr sz="2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○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E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ditar la factura, sustituyendo la </a:t>
            </a:r>
            <a:r>
              <a:rPr b="1" lang="en" sz="2200">
                <a:solidFill>
                  <a:srgbClr val="333333"/>
                </a:solidFill>
                <a:highlight>
                  <a:srgbClr val="FFFFFF"/>
                </a:highlight>
              </a:rPr>
              <a:t>totalidad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 de la información anterior por la nueva.</a:t>
            </a:r>
            <a:endParaRPr sz="2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chemeClr val="accent1"/>
                </a:solidFill>
                <a:highlight>
                  <a:srgbClr val="FFFFFF"/>
                </a:highlight>
              </a:rPr>
              <a:t>DELETE 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/facturas/123 (en genérico /facturas/:id_fact)</a:t>
            </a:r>
            <a:endParaRPr sz="2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-3683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○"/>
            </a:pPr>
            <a:r>
              <a:rPr lang="en">
                <a:solidFill>
                  <a:srgbClr val="333333"/>
                </a:solidFill>
                <a:highlight>
                  <a:srgbClr val="FFFFFF"/>
                </a:highlight>
              </a:rPr>
              <a:t>E</a:t>
            </a:r>
            <a:r>
              <a:rPr lang="en" sz="2200">
                <a:solidFill>
                  <a:srgbClr val="333333"/>
                </a:solidFill>
                <a:highlight>
                  <a:srgbClr val="FFFFFF"/>
                </a:highlight>
              </a:rPr>
              <a:t>liminar la factura</a:t>
            </a:r>
            <a:endParaRPr sz="2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Proxima Nova"/>
              <a:buNone/>
            </a:pPr>
            <a:r>
              <a:rPr lang="en"/>
              <a:t>Manejo de errores </a:t>
            </a:r>
            <a:r>
              <a:rPr lang="en"/>
              <a:t>en REST</a:t>
            </a:r>
            <a:endParaRPr/>
          </a:p>
        </p:txBody>
      </p:sp>
      <p:sp>
        <p:nvSpPr>
          <p:cNvPr id="231" name="Google Shape;231;p30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Proxima Nova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Se pueden utilizar los errores del protocolo</a:t>
            </a:r>
            <a:r>
              <a:rPr b="0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HTTP</a:t>
            </a:r>
            <a:r>
              <a:rPr b="0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/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200 OK Standard response for successful HTTP requests</a:t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201 Created</a:t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202 Accepted</a:t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301 Moved Permanently</a:t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400 Bad Request</a:t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401 Unauthorised</a:t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402 Payment Required</a:t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403 Forbidden</a:t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404 Not Found</a:t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405 Method Not Allowed</a:t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500 Internal Server Error</a:t>
            </a:r>
            <a:endParaRPr sz="2200"/>
          </a:p>
          <a:p>
            <a:pPr indent="-368300" lvl="0" marL="3429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501 Not Implemented</a:t>
            </a:r>
            <a:endParaRPr b="0" i="0" sz="2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Servicio web-unicen</a:t>
            </a:r>
            <a:endParaRPr/>
          </a:p>
        </p:txBody>
      </p:sp>
      <p:sp>
        <p:nvSpPr>
          <p:cNvPr id="237" name="Google Shape;237;p31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Vamos a usar un servicio que creamos desde la cátedra.</a:t>
            </a:r>
            <a:endParaRPr sz="2800"/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Char char="○"/>
            </a:pPr>
            <a:r>
              <a:rPr lang="en" sz="2800"/>
              <a:t>URL: </a:t>
            </a:r>
            <a:r>
              <a:rPr lang="en" sz="2800"/>
              <a:t>web-unicen.herokuapp.com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 sz="2800"/>
              <a:t>Este servicio:</a:t>
            </a:r>
            <a:endParaRPr sz="2800"/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Char char="○"/>
            </a:pPr>
            <a:r>
              <a:rPr lang="en" sz="2800"/>
              <a:t>Guarda información con el siguiente formato:</a:t>
            </a:r>
            <a:endParaRPr sz="2800"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■"/>
            </a:pPr>
            <a:r>
              <a:rPr lang="en" sz="2800"/>
              <a:t>Id: Es autogenerado (no se pasa al crearlo).</a:t>
            </a:r>
            <a:endParaRPr sz="2800"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■"/>
            </a:pPr>
            <a:r>
              <a:rPr lang="en" sz="2800"/>
              <a:t>Thing: </a:t>
            </a:r>
            <a:r>
              <a:rPr b="1" lang="en" sz="2800"/>
              <a:t>Un objeto JSON</a:t>
            </a:r>
            <a:r>
              <a:rPr lang="en" sz="2800"/>
              <a:t>.</a:t>
            </a:r>
            <a:endParaRPr sz="2800"/>
          </a:p>
          <a:p>
            <a:pPr indent="-406400" lvl="1" marL="914400" rtl="0" algn="l">
              <a:spcBef>
                <a:spcPts val="0"/>
              </a:spcBef>
              <a:spcAft>
                <a:spcPts val="0"/>
              </a:spcAft>
              <a:buSzPts val="2800"/>
              <a:buChar char="○"/>
            </a:pPr>
            <a:r>
              <a:rPr lang="en" sz="2800"/>
              <a:t>En la URL decimos nuestro grupo y que vamos a guardar</a:t>
            </a:r>
            <a:endParaRPr sz="2800"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■"/>
            </a:pPr>
            <a:r>
              <a:rPr lang="en" sz="2800"/>
              <a:t>/</a:t>
            </a:r>
            <a:r>
              <a:rPr i="1" lang="en" sz="2800"/>
              <a:t>catedraweb</a:t>
            </a:r>
            <a:r>
              <a:rPr lang="en" sz="2800"/>
              <a:t>/</a:t>
            </a:r>
            <a:r>
              <a:rPr i="1" lang="en" sz="2800"/>
              <a:t>notas </a:t>
            </a:r>
            <a:r>
              <a:rPr lang="en" sz="2800"/>
              <a:t>para especificar que el grupo </a:t>
            </a:r>
            <a:r>
              <a:rPr i="1" lang="en" sz="2800"/>
              <a:t>catedraweb </a:t>
            </a:r>
            <a:r>
              <a:rPr lang="en" sz="2800"/>
              <a:t>guarda </a:t>
            </a:r>
            <a:r>
              <a:rPr i="1" lang="en" sz="2800"/>
              <a:t>notas</a:t>
            </a:r>
            <a:endParaRPr i="1" sz="28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 </a:t>
            </a:r>
            <a:endParaRPr sz="2800"/>
          </a:p>
        </p:txBody>
      </p:sp>
      <p:sp>
        <p:nvSpPr>
          <p:cNvPr id="238" name="Google Shape;238;p31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 txBox="1"/>
          <p:nvPr>
            <p:ph type="title"/>
          </p:nvPr>
        </p:nvSpPr>
        <p:spPr>
          <a:xfrm>
            <a:off x="483600" y="215250"/>
            <a:ext cx="8176800" cy="23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Usar </a:t>
            </a:r>
            <a:r>
              <a:rPr lang="en"/>
              <a:t>ID de grupos únicos: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"/>
              <a:t>número de grupo,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"/>
              <a:t>inicial/es y apellido/s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"/>
              <a:t>marca del sitio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1356" y="2629869"/>
            <a:ext cx="1181275" cy="109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2"/>
          <p:cNvSpPr txBox="1"/>
          <p:nvPr>
            <p:ph type="title"/>
          </p:nvPr>
        </p:nvSpPr>
        <p:spPr>
          <a:xfrm>
            <a:off x="562050" y="3965600"/>
            <a:ext cx="8176800" cy="25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/api/groups/1/tpespecial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/api/groups/catedraweb/tpespecial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/api/groups/grupo01/tpespecial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/api/groups/javier/tpespecial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4563" y="211978"/>
            <a:ext cx="5514874" cy="643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 rotWithShape="1">
          <a:blip r:embed="rId3">
            <a:alphaModFix/>
          </a:blip>
          <a:srcRect b="0" l="6565" r="6470" t="0"/>
          <a:stretch/>
        </p:blipFill>
        <p:spPr>
          <a:xfrm>
            <a:off x="289938" y="1668551"/>
            <a:ext cx="8564125" cy="35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AJAX REST</a:t>
            </a:r>
            <a:endParaRPr/>
          </a:p>
        </p:txBody>
      </p:sp>
      <p:sp>
        <p:nvSpPr>
          <p:cNvPr id="256" name="Google Shape;256;p34"/>
          <p:cNvSpPr txBox="1"/>
          <p:nvPr>
            <p:ph idx="1" type="subTitle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GET: Obteniendo datos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5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Servicio web</a:t>
            </a:r>
            <a:endParaRPr/>
          </a:p>
        </p:txBody>
      </p:sp>
      <p:sp>
        <p:nvSpPr>
          <p:cNvPr id="262" name="Google Shape;262;p35"/>
          <p:cNvSpPr txBox="1"/>
          <p:nvPr>
            <p:ph idx="1" type="body"/>
          </p:nvPr>
        </p:nvSpPr>
        <p:spPr>
          <a:xfrm>
            <a:off x="311700" y="721450"/>
            <a:ext cx="88323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consulto la información?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Consulta por la colección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Método: GET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URL: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333333"/>
                </a:solidFill>
                <a:highlight>
                  <a:srgbClr val="FAFAFA"/>
                </a:highlight>
                <a:latin typeface="Roboto Mono"/>
                <a:ea typeface="Roboto Mono"/>
                <a:cs typeface="Roboto Mono"/>
                <a:sym typeface="Roboto Mono"/>
              </a:rPr>
              <a:t>https://60aab45166f1d000177731ea.mockapi.io</a:t>
            </a:r>
            <a:r>
              <a:rPr b="1" lang="en" sz="1800">
                <a:solidFill>
                  <a:srgbClr val="6495ED"/>
                </a:solidFill>
                <a:highlight>
                  <a:srgbClr val="FAFAFA"/>
                </a:highlight>
                <a:latin typeface="Roboto Mono"/>
                <a:ea typeface="Roboto Mono"/>
                <a:cs typeface="Roboto Mono"/>
                <a:sym typeface="Roboto Mono"/>
              </a:rPr>
              <a:t>/api</a:t>
            </a:r>
            <a:r>
              <a:rPr b="1" lang="en" sz="1800">
                <a:solidFill>
                  <a:srgbClr val="999999"/>
                </a:solidFill>
                <a:highlight>
                  <a:srgbClr val="FAFAFA"/>
                </a:highlight>
                <a:latin typeface="Roboto Mono"/>
                <a:ea typeface="Roboto Mono"/>
                <a:cs typeface="Roboto Mono"/>
                <a:sym typeface="Roboto Mono"/>
              </a:rPr>
              <a:t>/:endpoint</a:t>
            </a:r>
            <a:endParaRPr sz="18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Consulta por ID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Método: GET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URL: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  <a:highlight>
                  <a:srgbClr val="FAFAFA"/>
                </a:highlight>
                <a:latin typeface="Roboto Mono"/>
                <a:ea typeface="Roboto Mono"/>
                <a:cs typeface="Roboto Mono"/>
                <a:sym typeface="Roboto Mono"/>
              </a:rPr>
              <a:t>https://60aab45166f1d000177731ea.mockapi.io</a:t>
            </a:r>
            <a:r>
              <a:rPr b="1" lang="en" sz="1800">
                <a:solidFill>
                  <a:srgbClr val="6495ED"/>
                </a:solidFill>
                <a:highlight>
                  <a:srgbClr val="FAFAFA"/>
                </a:highlight>
                <a:latin typeface="Roboto Mono"/>
                <a:ea typeface="Roboto Mono"/>
                <a:cs typeface="Roboto Mono"/>
                <a:sym typeface="Roboto Mono"/>
              </a:rPr>
              <a:t>/api</a:t>
            </a:r>
            <a:r>
              <a:rPr b="1" lang="en" sz="1800">
                <a:solidFill>
                  <a:srgbClr val="999999"/>
                </a:solidFill>
                <a:highlight>
                  <a:srgbClr val="FAFAFA"/>
                </a:highlight>
                <a:latin typeface="Roboto Mono"/>
                <a:ea typeface="Roboto Mono"/>
                <a:cs typeface="Roboto Mono"/>
                <a:sym typeface="Roboto Mono"/>
              </a:rPr>
              <a:t>/:endpoint/:id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3" name="Google Shape;263;p35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6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Recibir JSON</a:t>
            </a:r>
            <a:endParaRPr/>
          </a:p>
        </p:txBody>
      </p:sp>
      <p:sp>
        <p:nvSpPr>
          <p:cNvPr id="269" name="Google Shape;269;p36"/>
          <p:cNvSpPr txBox="1"/>
          <p:nvPr/>
        </p:nvSpPr>
        <p:spPr>
          <a:xfrm>
            <a:off x="445875" y="4072198"/>
            <a:ext cx="8247000" cy="13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Al ejecutar res.json()</a:t>
            </a:r>
            <a:r>
              <a:rPr b="1" lang="en" sz="2400"/>
              <a:t> </a:t>
            </a:r>
            <a:r>
              <a:rPr lang="en" sz="2400"/>
              <a:t>se parsea (“compila”) a un objeto automáticamente. </a:t>
            </a:r>
            <a:endParaRPr sz="2400"/>
          </a:p>
        </p:txBody>
      </p:sp>
      <p:sp>
        <p:nvSpPr>
          <p:cNvPr id="270" name="Google Shape;270;p36"/>
          <p:cNvSpPr txBox="1"/>
          <p:nvPr/>
        </p:nvSpPr>
        <p:spPr>
          <a:xfrm>
            <a:off x="152400" y="1059000"/>
            <a:ext cx="8680500" cy="2796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</a:t>
            </a:r>
            <a:r>
              <a:rPr lang="en" sz="15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onst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500">
                <a:solidFill>
                  <a:srgbClr val="A31515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'https://60aab45166f1d000177731ea.mockapi.io/api/usuarios'</a:t>
            </a:r>
            <a:r>
              <a:rPr lang="en" sz="1500">
                <a:solidFill>
                  <a:schemeClr val="dk1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5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0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5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en" sz="150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catch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5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error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0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0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error</a:t>
            </a: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solidFill>
                <a:srgbClr val="569CD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7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 la respuesta </a:t>
            </a:r>
            <a:r>
              <a:rPr lang="en"/>
              <a:t>JSON </a:t>
            </a:r>
            <a:endParaRPr/>
          </a:p>
        </p:txBody>
      </p:sp>
      <p:sp>
        <p:nvSpPr>
          <p:cNvPr id="276" name="Google Shape;276;p37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El navegador por defecto siempre hace GET para bajar las páginas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 ponemos la URL en el navegador vemos directamente el JSON (aunque solo nos sirve para GET, no para otros métodos de HTTP)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7" name="Google Shape;277;p37"/>
          <p:cNvPicPr preferRelativeResize="0"/>
          <p:nvPr/>
        </p:nvPicPr>
        <p:blipFill rotWithShape="1">
          <a:blip r:embed="rId3">
            <a:alphaModFix/>
          </a:blip>
          <a:srcRect b="3975" l="1029" r="1845" t="0"/>
          <a:stretch/>
        </p:blipFill>
        <p:spPr>
          <a:xfrm>
            <a:off x="597925" y="2980650"/>
            <a:ext cx="7881724" cy="284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8"/>
          <p:cNvSpPr txBox="1"/>
          <p:nvPr>
            <p:ph type="title"/>
          </p:nvPr>
        </p:nvSpPr>
        <p:spPr>
          <a:xfrm>
            <a:off x="483600" y="215250"/>
            <a:ext cx="8176800" cy="620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¿Cómo usamos la respuesta?</a:t>
            </a:r>
            <a:endParaRPr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¿Qué sabemos hacer y qué necesitamos?</a:t>
            </a:r>
            <a:endParaRPr sz="4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9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JSON en el navegador</a:t>
            </a:r>
            <a:endParaRPr/>
          </a:p>
        </p:txBody>
      </p:sp>
      <p:sp>
        <p:nvSpPr>
          <p:cNvPr id="288" name="Google Shape;288;p39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Vemos JSON formateado en el navegador?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Extensión para Chrome: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JSON Formatter</a:t>
            </a:r>
            <a:endParaRPr/>
          </a:p>
        </p:txBody>
      </p:sp>
      <p:pic>
        <p:nvPicPr>
          <p:cNvPr id="289" name="Google Shape;289;p39"/>
          <p:cNvPicPr preferRelativeResize="0"/>
          <p:nvPr/>
        </p:nvPicPr>
        <p:blipFill rotWithShape="1">
          <a:blip r:embed="rId4">
            <a:alphaModFix/>
          </a:blip>
          <a:srcRect b="10340" l="0" r="0" t="6533"/>
          <a:stretch/>
        </p:blipFill>
        <p:spPr>
          <a:xfrm>
            <a:off x="110625" y="1322397"/>
            <a:ext cx="9033300" cy="1507903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90" name="Google Shape;290;p39"/>
          <p:cNvPicPr preferRelativeResize="0"/>
          <p:nvPr/>
        </p:nvPicPr>
        <p:blipFill rotWithShape="1">
          <a:blip r:embed="rId5">
            <a:alphaModFix/>
          </a:blip>
          <a:srcRect b="38890" l="0" r="0" t="0"/>
          <a:stretch/>
        </p:blipFill>
        <p:spPr>
          <a:xfrm>
            <a:off x="3857300" y="3021125"/>
            <a:ext cx="4914649" cy="354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0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Ejemplo de respuesta</a:t>
            </a:r>
            <a:endParaRPr/>
          </a:p>
        </p:txBody>
      </p:sp>
      <p:sp>
        <p:nvSpPr>
          <p:cNvPr id="296" name="Google Shape;296;p40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Analizamos la estructura de la respuesta para poder leerla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0"/>
          <p:cNvSpPr txBox="1"/>
          <p:nvPr/>
        </p:nvSpPr>
        <p:spPr>
          <a:xfrm>
            <a:off x="826575" y="2027700"/>
            <a:ext cx="7607100" cy="46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 {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d":"1",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"nombre":"Emily",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"numero":43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},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"id":"2",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"nombre":"Rylan",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"numero":69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},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]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8" name="Google Shape;298;p40"/>
          <p:cNvSpPr txBox="1"/>
          <p:nvPr/>
        </p:nvSpPr>
        <p:spPr>
          <a:xfrm>
            <a:off x="3487125" y="1498175"/>
            <a:ext cx="55533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GET</a:t>
            </a: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/api/usuarios</a:t>
            </a:r>
            <a:endParaRPr/>
          </a:p>
        </p:txBody>
      </p:sp>
      <p:sp>
        <p:nvSpPr>
          <p:cNvPr id="299" name="Google Shape;299;p40"/>
          <p:cNvSpPr txBox="1"/>
          <p:nvPr/>
        </p:nvSpPr>
        <p:spPr>
          <a:xfrm>
            <a:off x="4662300" y="2512850"/>
            <a:ext cx="4170000" cy="58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Array de todos los registros</a:t>
            </a:r>
            <a:endParaRPr sz="2400"/>
          </a:p>
        </p:txBody>
      </p:sp>
      <p:cxnSp>
        <p:nvCxnSpPr>
          <p:cNvPr id="300" name="Google Shape;300;p40"/>
          <p:cNvCxnSpPr>
            <a:stCxn id="299" idx="1"/>
          </p:cNvCxnSpPr>
          <p:nvPr/>
        </p:nvCxnSpPr>
        <p:spPr>
          <a:xfrm flipH="1">
            <a:off x="3732600" y="2806250"/>
            <a:ext cx="929700" cy="151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1"/>
          <p:cNvSpPr txBox="1"/>
          <p:nvPr/>
        </p:nvSpPr>
        <p:spPr>
          <a:xfrm>
            <a:off x="299850" y="732675"/>
            <a:ext cx="8676300" cy="54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0070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5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'https://60aab45166f1d000177731ea.mockapi.io/api/usuarios'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0070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lista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"#lista_nombres"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0070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lista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5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5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0070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 </a:t>
            </a:r>
            <a:r>
              <a:rPr lang="en" sz="155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GET url</a:t>
            </a:r>
            <a:endParaRPr sz="155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5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(); </a:t>
            </a:r>
            <a:r>
              <a:rPr lang="en" sz="155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// texto json a objeto</a:t>
            </a:r>
            <a:endParaRPr sz="155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5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const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0070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usuario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5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550">
                <a:solidFill>
                  <a:srgbClr val="0070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usuario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550">
                <a:solidFill>
                  <a:srgbClr val="0070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lista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+= </a:t>
            </a:r>
            <a:r>
              <a:rPr lang="en" sz="15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`&lt;ul&gt;</a:t>
            </a:r>
            <a:r>
              <a:rPr lang="en" sz="15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${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nombre</a:t>
            </a:r>
            <a:r>
              <a:rPr lang="en" sz="15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5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&lt;/ul&gt;`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en" sz="15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catch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error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5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5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error</a:t>
            </a: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5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300">
              <a:solidFill>
                <a:srgbClr val="795E2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6" name="Google Shape;306;p41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Ejemplo - Consulta usuarios</a:t>
            </a:r>
            <a:endParaRPr/>
          </a:p>
        </p:txBody>
      </p:sp>
      <p:sp>
        <p:nvSpPr>
          <p:cNvPr id="307" name="Google Shape;307;p41"/>
          <p:cNvSpPr txBox="1"/>
          <p:nvPr/>
        </p:nvSpPr>
        <p:spPr>
          <a:xfrm>
            <a:off x="5447100" y="3137875"/>
            <a:ext cx="3385200" cy="445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Recibir info y editar el  DOM</a:t>
            </a:r>
            <a:endParaRPr sz="1800"/>
          </a:p>
        </p:txBody>
      </p:sp>
      <p:sp>
        <p:nvSpPr>
          <p:cNvPr id="308" name="Google Shape;308;p41"/>
          <p:cNvSpPr txBox="1"/>
          <p:nvPr/>
        </p:nvSpPr>
        <p:spPr>
          <a:xfrm>
            <a:off x="4794000" y="1469350"/>
            <a:ext cx="4038300" cy="473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Llamada asincrónica mediante GET</a:t>
            </a:r>
            <a:endParaRPr sz="1800"/>
          </a:p>
        </p:txBody>
      </p:sp>
      <p:sp>
        <p:nvSpPr>
          <p:cNvPr id="309" name="Google Shape;309;p41"/>
          <p:cNvSpPr txBox="1"/>
          <p:nvPr/>
        </p:nvSpPr>
        <p:spPr>
          <a:xfrm>
            <a:off x="4768150" y="4672374"/>
            <a:ext cx="3385200" cy="4737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Loguear Error</a:t>
            </a:r>
            <a:endParaRPr sz="1800"/>
          </a:p>
        </p:txBody>
      </p:sp>
      <p:sp>
        <p:nvSpPr>
          <p:cNvPr id="310" name="Google Shape;310;p41"/>
          <p:cNvSpPr txBox="1"/>
          <p:nvPr/>
        </p:nvSpPr>
        <p:spPr>
          <a:xfrm>
            <a:off x="498275" y="6235375"/>
            <a:ext cx="8404500" cy="4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https://codepen.io/ndazeo/pen/yLMbjjR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311" name="Google Shape;311;p41"/>
          <p:cNvCxnSpPr/>
          <p:nvPr/>
        </p:nvCxnSpPr>
        <p:spPr>
          <a:xfrm flipH="1">
            <a:off x="3931800" y="1706200"/>
            <a:ext cx="862200" cy="39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2" name="Google Shape;312;p41"/>
          <p:cNvCxnSpPr/>
          <p:nvPr/>
        </p:nvCxnSpPr>
        <p:spPr>
          <a:xfrm rot="10800000">
            <a:off x="3451450" y="4902950"/>
            <a:ext cx="13167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Solución</a:t>
            </a:r>
            <a:endParaRPr/>
          </a:p>
        </p:txBody>
      </p:sp>
      <p:sp>
        <p:nvSpPr>
          <p:cNvPr id="318" name="Google Shape;318;p42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Solución ¿completa?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https://codepen.io/ndazeo/pen/yLMbjjR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3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Partial </a:t>
            </a:r>
            <a:r>
              <a:rPr lang="en"/>
              <a:t>render de páginas</a:t>
            </a:r>
            <a:endParaRPr/>
          </a:p>
          <a:p>
            <a:pPr indent="-317500" lvl="1" marL="914400" rtl="0" algn="l">
              <a:spcBef>
                <a:spcPts val="3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Cargar un fragmento de HTML y mostrarlo en un DIV.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Servicio REST</a:t>
            </a:r>
            <a:endParaRPr/>
          </a:p>
          <a:p>
            <a:pPr indent="-317500" lvl="1" marL="914400" rtl="0" algn="l">
              <a:spcBef>
                <a:spcPts val="3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Cargar un objeto JSON y procesarlo del lado del cliente con Javascript</a:t>
            </a:r>
            <a:endParaRPr/>
          </a:p>
        </p:txBody>
      </p:sp>
      <p:grpSp>
        <p:nvGrpSpPr>
          <p:cNvPr id="324" name="Google Shape;324;p43"/>
          <p:cNvGrpSpPr/>
          <p:nvPr/>
        </p:nvGrpSpPr>
        <p:grpSpPr>
          <a:xfrm>
            <a:off x="311703" y="3109024"/>
            <a:ext cx="8666220" cy="3749195"/>
            <a:chOff x="2688040" y="2143750"/>
            <a:chExt cx="5269500" cy="2279700"/>
          </a:xfrm>
        </p:grpSpPr>
        <p:sp>
          <p:nvSpPr>
            <p:cNvPr id="325" name="Google Shape;325;p43"/>
            <p:cNvSpPr/>
            <p:nvPr/>
          </p:nvSpPr>
          <p:spPr>
            <a:xfrm>
              <a:off x="2688040" y="2143750"/>
              <a:ext cx="5269500" cy="2279700"/>
            </a:xfrm>
            <a:prstGeom prst="ellipse">
              <a:avLst/>
            </a:prstGeom>
            <a:solidFill>
              <a:srgbClr val="38761D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/>
            </a:p>
          </p:txBody>
        </p:sp>
        <p:sp>
          <p:nvSpPr>
            <p:cNvPr id="326" name="Google Shape;326;p43"/>
            <p:cNvSpPr txBox="1"/>
            <p:nvPr/>
          </p:nvSpPr>
          <p:spPr>
            <a:xfrm>
              <a:off x="4692690" y="2343262"/>
              <a:ext cx="1075200" cy="521400"/>
            </a:xfrm>
            <a:prstGeom prst="re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4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AJAX</a:t>
              </a:r>
              <a:endParaRPr b="1"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27" name="Google Shape;327;p43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Estilos de AJAX</a:t>
            </a:r>
            <a:endParaRPr/>
          </a:p>
        </p:txBody>
      </p:sp>
      <p:grpSp>
        <p:nvGrpSpPr>
          <p:cNvPr id="328" name="Google Shape;328;p43"/>
          <p:cNvGrpSpPr/>
          <p:nvPr/>
        </p:nvGrpSpPr>
        <p:grpSpPr>
          <a:xfrm>
            <a:off x="1539960" y="3835556"/>
            <a:ext cx="2562599" cy="2562599"/>
            <a:chOff x="2986712" y="1676962"/>
            <a:chExt cx="1854000" cy="1854000"/>
          </a:xfrm>
        </p:grpSpPr>
        <p:sp>
          <p:nvSpPr>
            <p:cNvPr id="329" name="Google Shape;329;p43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B02C20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330" name="Google Shape;330;p43"/>
            <p:cNvSpPr txBox="1"/>
            <p:nvPr/>
          </p:nvSpPr>
          <p:spPr>
            <a:xfrm>
              <a:off x="3046934" y="2034448"/>
              <a:ext cx="1733700" cy="113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Partial Render 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1" name="Google Shape;331;p43"/>
          <p:cNvGrpSpPr/>
          <p:nvPr/>
        </p:nvGrpSpPr>
        <p:grpSpPr>
          <a:xfrm>
            <a:off x="5207735" y="3855369"/>
            <a:ext cx="2562600" cy="2562599"/>
            <a:chOff x="2986712" y="1676962"/>
            <a:chExt cx="1854001" cy="1854000"/>
          </a:xfrm>
        </p:grpSpPr>
        <p:sp>
          <p:nvSpPr>
            <p:cNvPr id="332" name="Google Shape;332;p43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45818E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333" name="Google Shape;333;p43"/>
            <p:cNvSpPr txBox="1"/>
            <p:nvPr/>
          </p:nvSpPr>
          <p:spPr>
            <a:xfrm>
              <a:off x="2986713" y="2054968"/>
              <a:ext cx="1854000" cy="109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REST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Ajax en ES7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ES7 incorpora la interfaz </a:t>
            </a:r>
            <a:r>
              <a:rPr b="1" lang="en"/>
              <a:t>fetch()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let promise = fetch(url);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promise.then(response</a:t>
            </a:r>
            <a:r>
              <a:rPr lang="en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6CC0B7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…do something… )</a:t>
            </a:r>
            <a:endParaRPr>
              <a:solidFill>
                <a:srgbClr val="E4E4E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4E4E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 la versión corta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fetch(url).then(response</a:t>
            </a:r>
            <a:r>
              <a:rPr lang="en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rgbClr val="6CC0B7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…do something… )</a:t>
            </a:r>
            <a:endParaRPr>
              <a:solidFill>
                <a:srgbClr val="E4E4E4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El uso más simple de fetch() toma un argumento (la ruta del recurso que se quiera traer) y </a:t>
            </a:r>
            <a:r>
              <a:rPr b="1" lang="en" u="sng">
                <a:solidFill>
                  <a:schemeClr val="dk1"/>
                </a:solidFill>
              </a:rPr>
              <a:t>el resultado es una promesa</a:t>
            </a:r>
            <a:r>
              <a:rPr lang="en" u="sng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que contiene la respuesta (un objeto </a:t>
            </a:r>
            <a:r>
              <a:rPr lang="en" u="sng">
                <a:solidFill>
                  <a:schemeClr val="hlink"/>
                </a:solidFill>
                <a:hlinkClick r:id="rId3"/>
              </a:rPr>
              <a:t>Response</a:t>
            </a:r>
            <a:r>
              <a:rPr lang="en">
                <a:solidFill>
                  <a:schemeClr val="dk1"/>
                </a:solidFill>
              </a:rPr>
              <a:t>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8672" y="5"/>
            <a:ext cx="1015350" cy="1015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 txBox="1"/>
          <p:nvPr/>
        </p:nvSpPr>
        <p:spPr>
          <a:xfrm>
            <a:off x="910225" y="6417850"/>
            <a:ext cx="82338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https://developer.mozilla.org/es/docs/Web/API/Fetch_API/Utilizando_Fetch</a:t>
            </a: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800"/>
          </a:p>
        </p:txBody>
      </p:sp>
      <p:grpSp>
        <p:nvGrpSpPr>
          <p:cNvPr id="104" name="Google Shape;104;p17"/>
          <p:cNvGrpSpPr/>
          <p:nvPr/>
        </p:nvGrpSpPr>
        <p:grpSpPr>
          <a:xfrm>
            <a:off x="7077972" y="-141338"/>
            <a:ext cx="2217374" cy="1902187"/>
            <a:chOff x="6875825" y="-264650"/>
            <a:chExt cx="2495356" cy="2536250"/>
          </a:xfrm>
        </p:grpSpPr>
        <p:pic>
          <p:nvPicPr>
            <p:cNvPr id="105" name="Google Shape;105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875825" y="-88275"/>
              <a:ext cx="2359875" cy="2359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17"/>
            <p:cNvSpPr txBox="1"/>
            <p:nvPr/>
          </p:nvSpPr>
          <p:spPr>
            <a:xfrm rot="2700000">
              <a:off x="7346256" y="363599"/>
              <a:ext cx="2074651" cy="7187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FFFFFF"/>
                  </a:solidFill>
                </a:rPr>
                <a:t>REPASO</a:t>
              </a:r>
              <a:endParaRPr b="1" sz="24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4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Comparativa</a:t>
            </a:r>
            <a:endParaRPr/>
          </a:p>
        </p:txBody>
      </p:sp>
      <p:sp>
        <p:nvSpPr>
          <p:cNvPr id="339" name="Google Shape;339;p44"/>
          <p:cNvSpPr txBox="1"/>
          <p:nvPr/>
        </p:nvSpPr>
        <p:spPr>
          <a:xfrm>
            <a:off x="4497000" y="1958925"/>
            <a:ext cx="4647000" cy="4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".../api/..."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querySe…</a:t>
            </a:r>
            <a:endParaRPr sz="1800">
              <a:solidFill>
                <a:srgbClr val="795E2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 sz="1800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+=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"&lt;p&gt;"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0" name="Google Shape;340;p44"/>
          <p:cNvSpPr txBox="1"/>
          <p:nvPr/>
        </p:nvSpPr>
        <p:spPr>
          <a:xfrm>
            <a:off x="228000" y="1958925"/>
            <a:ext cx="4269000" cy="46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...;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querySe...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341" name="Google Shape;341;p44"/>
          <p:cNvGrpSpPr/>
          <p:nvPr/>
        </p:nvGrpSpPr>
        <p:grpSpPr>
          <a:xfrm>
            <a:off x="228121" y="769423"/>
            <a:ext cx="3790503" cy="887510"/>
            <a:chOff x="2986712" y="1676962"/>
            <a:chExt cx="1854000" cy="1854000"/>
          </a:xfrm>
        </p:grpSpPr>
        <p:sp>
          <p:nvSpPr>
            <p:cNvPr id="342" name="Google Shape;342;p44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B02C20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343" name="Google Shape;343;p44"/>
            <p:cNvSpPr txBox="1"/>
            <p:nvPr/>
          </p:nvSpPr>
          <p:spPr>
            <a:xfrm>
              <a:off x="3046934" y="2034448"/>
              <a:ext cx="1733700" cy="113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Partial Render 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4" name="Google Shape;344;p44"/>
          <p:cNvGrpSpPr/>
          <p:nvPr/>
        </p:nvGrpSpPr>
        <p:grpSpPr>
          <a:xfrm>
            <a:off x="4815251" y="776285"/>
            <a:ext cx="3790505" cy="887510"/>
            <a:chOff x="2986712" y="1676962"/>
            <a:chExt cx="1854001" cy="1854000"/>
          </a:xfrm>
        </p:grpSpPr>
        <p:sp>
          <p:nvSpPr>
            <p:cNvPr id="345" name="Google Shape;345;p44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45818E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346" name="Google Shape;346;p44"/>
            <p:cNvSpPr txBox="1"/>
            <p:nvPr/>
          </p:nvSpPr>
          <p:spPr>
            <a:xfrm>
              <a:off x="2986713" y="2054968"/>
              <a:ext cx="1854000" cy="109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REST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5"/>
          <p:cNvSpPr txBox="1"/>
          <p:nvPr/>
        </p:nvSpPr>
        <p:spPr>
          <a:xfrm>
            <a:off x="4497000" y="1958925"/>
            <a:ext cx="4647000" cy="4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".../api/..."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querySe…</a:t>
            </a:r>
            <a:endParaRPr sz="1800">
              <a:solidFill>
                <a:srgbClr val="795E2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 sz="1800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+=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"&lt;p&gt;"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2" name="Google Shape;352;p45"/>
          <p:cNvSpPr txBox="1"/>
          <p:nvPr/>
        </p:nvSpPr>
        <p:spPr>
          <a:xfrm>
            <a:off x="228000" y="1958925"/>
            <a:ext cx="4269000" cy="46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...;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querySe...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53" name="Google Shape;353;p45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Comparativa</a:t>
            </a:r>
            <a:endParaRPr/>
          </a:p>
        </p:txBody>
      </p:sp>
      <p:grpSp>
        <p:nvGrpSpPr>
          <p:cNvPr id="354" name="Google Shape;354;p45"/>
          <p:cNvGrpSpPr/>
          <p:nvPr/>
        </p:nvGrpSpPr>
        <p:grpSpPr>
          <a:xfrm>
            <a:off x="228121" y="769423"/>
            <a:ext cx="3790503" cy="887510"/>
            <a:chOff x="2986712" y="1676962"/>
            <a:chExt cx="1854000" cy="1854000"/>
          </a:xfrm>
        </p:grpSpPr>
        <p:sp>
          <p:nvSpPr>
            <p:cNvPr id="355" name="Google Shape;355;p45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B02C20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356" name="Google Shape;356;p45"/>
            <p:cNvSpPr txBox="1"/>
            <p:nvPr/>
          </p:nvSpPr>
          <p:spPr>
            <a:xfrm>
              <a:off x="3046934" y="2034448"/>
              <a:ext cx="1733700" cy="113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Partial Render 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7" name="Google Shape;357;p45"/>
          <p:cNvGrpSpPr/>
          <p:nvPr/>
        </p:nvGrpSpPr>
        <p:grpSpPr>
          <a:xfrm>
            <a:off x="4815251" y="776285"/>
            <a:ext cx="3790505" cy="887510"/>
            <a:chOff x="2986712" y="1676962"/>
            <a:chExt cx="1854001" cy="1854000"/>
          </a:xfrm>
        </p:grpSpPr>
        <p:sp>
          <p:nvSpPr>
            <p:cNvPr id="358" name="Google Shape;358;p45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45818E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359" name="Google Shape;359;p45"/>
            <p:cNvSpPr txBox="1"/>
            <p:nvPr/>
          </p:nvSpPr>
          <p:spPr>
            <a:xfrm>
              <a:off x="2986713" y="2054968"/>
              <a:ext cx="1854000" cy="109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REST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60" name="Google Shape;360;p45"/>
          <p:cNvSpPr txBox="1"/>
          <p:nvPr/>
        </p:nvSpPr>
        <p:spPr>
          <a:xfrm>
            <a:off x="268050" y="867426"/>
            <a:ext cx="4188900" cy="1004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Accede a un HTML</a:t>
            </a:r>
            <a:endParaRPr sz="2400"/>
          </a:p>
        </p:txBody>
      </p:sp>
      <p:sp>
        <p:nvSpPr>
          <p:cNvPr id="361" name="Google Shape;361;p45"/>
          <p:cNvSpPr txBox="1"/>
          <p:nvPr/>
        </p:nvSpPr>
        <p:spPr>
          <a:xfrm>
            <a:off x="4616050" y="867426"/>
            <a:ext cx="4188900" cy="1004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Accede a una API</a:t>
            </a:r>
            <a:endParaRPr sz="24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6"/>
          <p:cNvSpPr txBox="1"/>
          <p:nvPr/>
        </p:nvSpPr>
        <p:spPr>
          <a:xfrm>
            <a:off x="4497000" y="1958925"/>
            <a:ext cx="4647000" cy="4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".../api/..."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querySe…</a:t>
            </a:r>
            <a:endParaRPr sz="1800">
              <a:solidFill>
                <a:srgbClr val="795E2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 sz="1800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+=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"&lt;p&gt;"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7" name="Google Shape;367;p46"/>
          <p:cNvSpPr txBox="1"/>
          <p:nvPr/>
        </p:nvSpPr>
        <p:spPr>
          <a:xfrm>
            <a:off x="228000" y="1958925"/>
            <a:ext cx="4269000" cy="46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...;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querySe...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8" name="Google Shape;368;p46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Comparativa</a:t>
            </a:r>
            <a:endParaRPr/>
          </a:p>
        </p:txBody>
      </p:sp>
      <p:grpSp>
        <p:nvGrpSpPr>
          <p:cNvPr id="369" name="Google Shape;369;p46"/>
          <p:cNvGrpSpPr/>
          <p:nvPr/>
        </p:nvGrpSpPr>
        <p:grpSpPr>
          <a:xfrm>
            <a:off x="228121" y="769423"/>
            <a:ext cx="3790503" cy="887510"/>
            <a:chOff x="2986712" y="1676962"/>
            <a:chExt cx="1854000" cy="1854000"/>
          </a:xfrm>
        </p:grpSpPr>
        <p:sp>
          <p:nvSpPr>
            <p:cNvPr id="370" name="Google Shape;370;p46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B02C20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371" name="Google Shape;371;p46"/>
            <p:cNvSpPr txBox="1"/>
            <p:nvPr/>
          </p:nvSpPr>
          <p:spPr>
            <a:xfrm>
              <a:off x="3046934" y="2034448"/>
              <a:ext cx="1733700" cy="113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Partial Render 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2" name="Google Shape;372;p46"/>
          <p:cNvGrpSpPr/>
          <p:nvPr/>
        </p:nvGrpSpPr>
        <p:grpSpPr>
          <a:xfrm>
            <a:off x="4815251" y="776285"/>
            <a:ext cx="3790505" cy="887510"/>
            <a:chOff x="2986712" y="1676962"/>
            <a:chExt cx="1854001" cy="1854000"/>
          </a:xfrm>
        </p:grpSpPr>
        <p:sp>
          <p:nvSpPr>
            <p:cNvPr id="373" name="Google Shape;373;p46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45818E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374" name="Google Shape;374;p46"/>
            <p:cNvSpPr txBox="1"/>
            <p:nvPr/>
          </p:nvSpPr>
          <p:spPr>
            <a:xfrm>
              <a:off x="2986713" y="2054968"/>
              <a:ext cx="1854000" cy="109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REST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75" name="Google Shape;375;p46"/>
          <p:cNvSpPr txBox="1"/>
          <p:nvPr/>
        </p:nvSpPr>
        <p:spPr>
          <a:xfrm>
            <a:off x="268050" y="1934226"/>
            <a:ext cx="4188900" cy="1004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Lee un texto (que sabe que es un</a:t>
            </a:r>
            <a:r>
              <a:rPr lang="en" sz="2400"/>
              <a:t> HTML)</a:t>
            </a:r>
            <a:endParaRPr sz="2400"/>
          </a:p>
        </p:txBody>
      </p:sp>
      <p:sp>
        <p:nvSpPr>
          <p:cNvPr id="376" name="Google Shape;376;p46"/>
          <p:cNvSpPr txBox="1"/>
          <p:nvPr/>
        </p:nvSpPr>
        <p:spPr>
          <a:xfrm>
            <a:off x="4616050" y="1934226"/>
            <a:ext cx="4188900" cy="1004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Lee un JSON</a:t>
            </a:r>
            <a:endParaRPr sz="2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7"/>
          <p:cNvSpPr txBox="1"/>
          <p:nvPr/>
        </p:nvSpPr>
        <p:spPr>
          <a:xfrm>
            <a:off x="4497000" y="1958925"/>
            <a:ext cx="4647000" cy="43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".../api/..."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querySe…</a:t>
            </a:r>
            <a:endParaRPr sz="1800">
              <a:solidFill>
                <a:srgbClr val="795E2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 sz="1800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of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nombres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+=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"&lt;p&gt;"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2" name="Google Shape;382;p47"/>
          <p:cNvSpPr txBox="1"/>
          <p:nvPr/>
        </p:nvSpPr>
        <p:spPr>
          <a:xfrm>
            <a:off x="228000" y="1958925"/>
            <a:ext cx="4269000" cy="46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...;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div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querySe...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contenedor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83" name="Google Shape;383;p47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Comparativa</a:t>
            </a:r>
            <a:endParaRPr/>
          </a:p>
        </p:txBody>
      </p:sp>
      <p:grpSp>
        <p:nvGrpSpPr>
          <p:cNvPr id="384" name="Google Shape;384;p47"/>
          <p:cNvGrpSpPr/>
          <p:nvPr/>
        </p:nvGrpSpPr>
        <p:grpSpPr>
          <a:xfrm>
            <a:off x="228121" y="769423"/>
            <a:ext cx="3790503" cy="887510"/>
            <a:chOff x="2986712" y="1676962"/>
            <a:chExt cx="1854000" cy="1854000"/>
          </a:xfrm>
        </p:grpSpPr>
        <p:sp>
          <p:nvSpPr>
            <p:cNvPr id="385" name="Google Shape;385;p47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B02C20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386" name="Google Shape;386;p47"/>
            <p:cNvSpPr txBox="1"/>
            <p:nvPr/>
          </p:nvSpPr>
          <p:spPr>
            <a:xfrm>
              <a:off x="3046934" y="2034448"/>
              <a:ext cx="1733700" cy="113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Partial Render 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87" name="Google Shape;387;p47"/>
          <p:cNvGrpSpPr/>
          <p:nvPr/>
        </p:nvGrpSpPr>
        <p:grpSpPr>
          <a:xfrm>
            <a:off x="4815251" y="776285"/>
            <a:ext cx="3790505" cy="887510"/>
            <a:chOff x="2986712" y="1676962"/>
            <a:chExt cx="1854001" cy="1854000"/>
          </a:xfrm>
        </p:grpSpPr>
        <p:sp>
          <p:nvSpPr>
            <p:cNvPr id="388" name="Google Shape;388;p47"/>
            <p:cNvSpPr/>
            <p:nvPr/>
          </p:nvSpPr>
          <p:spPr>
            <a:xfrm>
              <a:off x="2986712" y="1676962"/>
              <a:ext cx="1854000" cy="1854000"/>
            </a:xfrm>
            <a:prstGeom prst="ellipse">
              <a:avLst/>
            </a:prstGeom>
            <a:solidFill>
              <a:srgbClr val="45818E"/>
            </a:solidFill>
            <a:ln cap="flat" cmpd="sng" w="28575">
              <a:solidFill>
                <a:srgbClr val="EDA2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600"/>
            </a:p>
          </p:txBody>
        </p:sp>
        <p:sp>
          <p:nvSpPr>
            <p:cNvPr id="389" name="Google Shape;389;p47"/>
            <p:cNvSpPr txBox="1"/>
            <p:nvPr/>
          </p:nvSpPr>
          <p:spPr>
            <a:xfrm>
              <a:off x="2986713" y="2054968"/>
              <a:ext cx="1854000" cy="109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REST</a:t>
              </a:r>
              <a:endParaRPr b="1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90" name="Google Shape;390;p47"/>
          <p:cNvSpPr txBox="1"/>
          <p:nvPr/>
        </p:nvSpPr>
        <p:spPr>
          <a:xfrm>
            <a:off x="268050" y="2543826"/>
            <a:ext cx="4188900" cy="1004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Inserta HTML en el DOM</a:t>
            </a:r>
            <a:endParaRPr sz="2400"/>
          </a:p>
        </p:txBody>
      </p:sp>
      <p:sp>
        <p:nvSpPr>
          <p:cNvPr id="391" name="Google Shape;391;p47"/>
          <p:cNvSpPr txBox="1"/>
          <p:nvPr/>
        </p:nvSpPr>
        <p:spPr>
          <a:xfrm>
            <a:off x="4616050" y="2543826"/>
            <a:ext cx="4188900" cy="10041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Arma un HTML con el JSON y lo inserta en el DOM</a:t>
            </a:r>
            <a:endParaRPr sz="2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8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AJAX REST</a:t>
            </a:r>
            <a:endParaRPr/>
          </a:p>
        </p:txBody>
      </p:sp>
      <p:sp>
        <p:nvSpPr>
          <p:cNvPr id="397" name="Google Shape;397;p48"/>
          <p:cNvSpPr txBox="1"/>
          <p:nvPr>
            <p:ph idx="1" type="subTitle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POST: Envío de datos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9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Servicio web-unicen</a:t>
            </a:r>
            <a:endParaRPr/>
          </a:p>
        </p:txBody>
      </p:sp>
      <p:sp>
        <p:nvSpPr>
          <p:cNvPr id="403" name="Google Shape;403;p49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subo la información?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Envio una solicitud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Método: </a:t>
            </a:r>
            <a:r>
              <a:rPr lang="en" sz="2400">
                <a:solidFill>
                  <a:schemeClr val="dk1"/>
                </a:solidFill>
              </a:rPr>
              <a:t>POST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URL: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  <a:highlight>
                  <a:srgbClr val="FAFAFA"/>
                </a:highlight>
                <a:latin typeface="Roboto Mono"/>
                <a:ea typeface="Roboto Mono"/>
                <a:cs typeface="Roboto Mono"/>
                <a:sym typeface="Roboto Mono"/>
              </a:rPr>
              <a:t>https://60aab45166f1d000177731ea.mockapi.io</a:t>
            </a:r>
            <a:r>
              <a:rPr b="1" lang="en" sz="1800">
                <a:solidFill>
                  <a:srgbClr val="6495ED"/>
                </a:solidFill>
                <a:highlight>
                  <a:srgbClr val="FAFAFA"/>
                </a:highlight>
                <a:latin typeface="Roboto Mono"/>
                <a:ea typeface="Roboto Mono"/>
                <a:cs typeface="Roboto Mono"/>
                <a:sym typeface="Roboto Mono"/>
              </a:rPr>
              <a:t>/api</a:t>
            </a:r>
            <a:r>
              <a:rPr b="1" lang="en" sz="1800">
                <a:solidFill>
                  <a:srgbClr val="999999"/>
                </a:solidFill>
                <a:highlight>
                  <a:srgbClr val="FAFAFA"/>
                </a:highlight>
                <a:latin typeface="Roboto Mono"/>
                <a:ea typeface="Roboto Mono"/>
                <a:cs typeface="Roboto Mono"/>
                <a:sym typeface="Roboto Mono"/>
              </a:rPr>
              <a:t>/:endpoint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 va a grabar en la colección</a:t>
            </a:r>
            <a:endParaRPr/>
          </a:p>
        </p:txBody>
      </p:sp>
      <p:sp>
        <p:nvSpPr>
          <p:cNvPr id="404" name="Google Shape;404;p49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0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Fetch: Opciones</a:t>
            </a:r>
            <a:endParaRPr/>
          </a:p>
        </p:txBody>
      </p:sp>
      <p:sp>
        <p:nvSpPr>
          <p:cNvPr id="410" name="Google Shape;410;p50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 enviar datos, necesitamos de fetch un segundo parámetro para indicar opciones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 opciones permiten definir: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Verbos HTTP (method)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Cuerpo del mensaje (body)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Encabezados (headers)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Otras opciones</a:t>
            </a:r>
            <a:endParaRPr/>
          </a:p>
        </p:txBody>
      </p:sp>
      <p:sp>
        <p:nvSpPr>
          <p:cNvPr id="411" name="Google Shape;411;p50"/>
          <p:cNvSpPr txBox="1"/>
          <p:nvPr/>
        </p:nvSpPr>
        <p:spPr>
          <a:xfrm>
            <a:off x="823950" y="1994050"/>
            <a:ext cx="74961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fetch(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url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1"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opciones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).then(</a:t>
            </a:r>
            <a:r>
              <a:rPr lang="en" sz="1800">
                <a:solidFill>
                  <a:srgbClr val="A64D79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1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Opciones - Fetch POST</a:t>
            </a:r>
            <a:endParaRPr/>
          </a:p>
        </p:txBody>
      </p:sp>
      <p:sp>
        <p:nvSpPr>
          <p:cNvPr id="417" name="Google Shape;417;p51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Usamos las opciones </a:t>
            </a:r>
            <a:r>
              <a:rPr b="1" lang="en"/>
              <a:t>method</a:t>
            </a:r>
            <a:r>
              <a:rPr lang="en"/>
              <a:t>, </a:t>
            </a:r>
            <a:r>
              <a:rPr b="1" lang="en"/>
              <a:t>headers</a:t>
            </a:r>
            <a:r>
              <a:rPr lang="en"/>
              <a:t> y </a:t>
            </a:r>
            <a:r>
              <a:rPr b="1" lang="en"/>
              <a:t>body</a:t>
            </a:r>
            <a:r>
              <a:rPr lang="en"/>
              <a:t>.</a:t>
            </a:r>
            <a:endParaRPr/>
          </a:p>
        </p:txBody>
      </p:sp>
      <p:sp>
        <p:nvSpPr>
          <p:cNvPr id="418" name="Google Shape;418;p51"/>
          <p:cNvSpPr txBox="1"/>
          <p:nvPr/>
        </p:nvSpPr>
        <p:spPr>
          <a:xfrm>
            <a:off x="108500" y="2035450"/>
            <a:ext cx="8033400" cy="43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22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'http://url...'</a:t>
            </a: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{</a:t>
            </a:r>
            <a:endParaRPr b="1"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22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'method'</a:t>
            </a:r>
            <a:r>
              <a:rPr b="1" lang="en" sz="22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n" sz="22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'POST'</a:t>
            </a: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b="1"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22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'headers'</a:t>
            </a:r>
            <a:r>
              <a:rPr b="1" lang="en" sz="22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b="1"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b="1" lang="en" sz="22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'Content-Type'</a:t>
            </a:r>
            <a:r>
              <a:rPr b="1" lang="en" sz="2200">
                <a:solidFill>
                  <a:srgbClr val="001080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1" lang="en" sz="2200">
                <a:solidFill>
                  <a:schemeClr val="dk1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22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'application/json'</a:t>
            </a:r>
            <a:endParaRPr b="1" sz="2200">
              <a:solidFill>
                <a:srgbClr val="A31515"/>
              </a:solidFill>
              <a:highlight>
                <a:srgbClr val="9FC5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},</a:t>
            </a:r>
            <a:endParaRPr b="1"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b="1" lang="en" sz="22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'body'</a:t>
            </a:r>
            <a:r>
              <a:rPr b="1" lang="en" sz="22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22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'{ "nombre": "Juan" }'</a:t>
            </a:r>
            <a:endParaRPr b="1" sz="2200">
              <a:solidFill>
                <a:srgbClr val="A31515"/>
              </a:solidFill>
              <a:highlight>
                <a:srgbClr val="9FC5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})</a:t>
            </a:r>
            <a:endParaRPr b="1"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.</a:t>
            </a:r>
            <a:r>
              <a:rPr b="1" lang="en" sz="22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(...</a:t>
            </a:r>
            <a:endParaRPr b="1"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19" name="Google Shape;419;p51"/>
          <p:cNvCxnSpPr>
            <a:stCxn id="420" idx="0"/>
          </p:cNvCxnSpPr>
          <p:nvPr/>
        </p:nvCxnSpPr>
        <p:spPr>
          <a:xfrm rot="10800000">
            <a:off x="6745600" y="4008550"/>
            <a:ext cx="328500" cy="942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0" name="Google Shape;420;p51"/>
          <p:cNvSpPr txBox="1"/>
          <p:nvPr/>
        </p:nvSpPr>
        <p:spPr>
          <a:xfrm>
            <a:off x="5011000" y="4951150"/>
            <a:ext cx="4126200" cy="8070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Content-Type dice el tipo de contenido del body enviado</a:t>
            </a:r>
            <a:endParaRPr sz="2000"/>
          </a:p>
        </p:txBody>
      </p:sp>
      <p:sp>
        <p:nvSpPr>
          <p:cNvPr id="421" name="Google Shape;421;p51"/>
          <p:cNvSpPr txBox="1"/>
          <p:nvPr/>
        </p:nvSpPr>
        <p:spPr>
          <a:xfrm>
            <a:off x="2118000" y="5925205"/>
            <a:ext cx="4352100" cy="865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El cuerpo debe ser una cadena (String)</a:t>
            </a:r>
            <a:endParaRPr sz="2000"/>
          </a:p>
        </p:txBody>
      </p:sp>
      <p:cxnSp>
        <p:nvCxnSpPr>
          <p:cNvPr id="422" name="Google Shape;422;p51"/>
          <p:cNvCxnSpPr>
            <a:stCxn id="421" idx="0"/>
          </p:cNvCxnSpPr>
          <p:nvPr/>
        </p:nvCxnSpPr>
        <p:spPr>
          <a:xfrm flipH="1" rot="10800000">
            <a:off x="4294050" y="4994905"/>
            <a:ext cx="1200" cy="930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3" name="Google Shape;423;p51"/>
          <p:cNvSpPr txBox="1"/>
          <p:nvPr/>
        </p:nvSpPr>
        <p:spPr>
          <a:xfrm>
            <a:off x="5609100" y="1720425"/>
            <a:ext cx="2432700" cy="865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Indicamos el verbo de la solicitud</a:t>
            </a:r>
            <a:endParaRPr sz="2000"/>
          </a:p>
        </p:txBody>
      </p:sp>
      <p:cxnSp>
        <p:nvCxnSpPr>
          <p:cNvPr id="424" name="Google Shape;424;p51"/>
          <p:cNvCxnSpPr>
            <a:stCxn id="423" idx="1"/>
          </p:cNvCxnSpPr>
          <p:nvPr/>
        </p:nvCxnSpPr>
        <p:spPr>
          <a:xfrm flipH="1">
            <a:off x="4237500" y="2153025"/>
            <a:ext cx="1371600" cy="369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2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Servicio web-unicen</a:t>
            </a:r>
            <a:endParaRPr/>
          </a:p>
        </p:txBody>
      </p:sp>
      <p:sp>
        <p:nvSpPr>
          <p:cNvPr id="430" name="Google Shape;430;p52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¿Cómo guardar la información?</a:t>
            </a:r>
            <a:endParaRPr sz="2600"/>
          </a:p>
          <a:p>
            <a:pPr indent="-393700" lvl="1" marL="914400" rtl="0" algn="l">
              <a:spcBef>
                <a:spcPts val="300"/>
              </a:spcBef>
              <a:spcAft>
                <a:spcPts val="0"/>
              </a:spcAft>
              <a:buSzPts val="2600"/>
              <a:buChar char="○"/>
            </a:pPr>
            <a:r>
              <a:rPr lang="en" sz="2600"/>
              <a:t>Método: POST</a:t>
            </a:r>
            <a:endParaRPr sz="2600"/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" sz="2600"/>
              <a:t>URL:</a:t>
            </a:r>
            <a:endParaRPr sz="26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https://60aab45166f1d000177731ea.mockapi.io/api/usuarios</a:t>
            </a:r>
            <a:endParaRPr sz="2000"/>
          </a:p>
          <a:p>
            <a:pPr indent="-393700" lvl="1" marL="914400" rtl="0" algn="l">
              <a:spcBef>
                <a:spcPts val="300"/>
              </a:spcBef>
              <a:spcAft>
                <a:spcPts val="0"/>
              </a:spcAft>
              <a:buSzPts val="2600"/>
              <a:buChar char="○"/>
            </a:pPr>
            <a:r>
              <a:rPr lang="en" sz="2600"/>
              <a:t>Data: JSON Object</a:t>
            </a:r>
            <a:endParaRPr sz="2600"/>
          </a:p>
          <a:p>
            <a:pPr indent="-393700" lvl="2" marL="1371600" rtl="0" algn="l">
              <a:spcBef>
                <a:spcPts val="0"/>
              </a:spcBef>
              <a:spcAft>
                <a:spcPts val="0"/>
              </a:spcAft>
              <a:buSzPts val="2600"/>
              <a:buChar char="■"/>
            </a:pPr>
            <a:r>
              <a:rPr lang="en" sz="2600"/>
              <a:t>Ejemplo</a:t>
            </a:r>
            <a:endParaRPr sz="2600"/>
          </a:p>
          <a:p>
            <a:pPr indent="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    "nombre"</a:t>
            </a:r>
            <a:r>
              <a:rPr lang="en" sz="16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6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"Web Unicen!!"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600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    "numero"</a:t>
            </a:r>
            <a:r>
              <a:rPr lang="en" sz="16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1,</a:t>
            </a:r>
            <a:endParaRPr sz="1600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3716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52"/>
          <p:cNvSpPr txBox="1"/>
          <p:nvPr>
            <p:ph idx="12" type="sldNum"/>
          </p:nvPr>
        </p:nvSpPr>
        <p:spPr>
          <a:xfrm>
            <a:off x="8472457" y="621762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3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Proxima Nova"/>
              <a:buNone/>
            </a:pPr>
            <a:r>
              <a:rPr lang="en"/>
              <a:t>Guardar datos</a:t>
            </a:r>
            <a:endParaRPr b="0" i="0" sz="28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7" name="Google Shape;437;p53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Proxima Nova"/>
              <a:buNone/>
            </a:pPr>
            <a:r>
              <a:rPr lang="en"/>
              <a:t>El  objeto </a:t>
            </a:r>
            <a:r>
              <a:rPr b="1" lang="en"/>
              <a:t>thing</a:t>
            </a:r>
            <a:r>
              <a:rPr lang="en"/>
              <a:t> puede almacenar cualquier información que sea representada mediante JSON.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Proxima Nova"/>
              <a:buNone/>
            </a:pPr>
            <a:r>
              <a:rPr lang="en"/>
              <a:t>Ahí guardamos los datos que queremos en nuestro “producto”, “serie”, “noticia” o lo que sea.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Proxima Nova"/>
              <a:buNone/>
            </a:pPr>
            <a:r>
              <a:rPr lang="en"/>
              <a:t>Puedo guardar un objeto con subobjetos,</a:t>
            </a:r>
            <a:br>
              <a:rPr lang="en"/>
            </a:br>
            <a:r>
              <a:rPr lang="en"/>
              <a:t>un arreglo, o cualquier cosa!</a:t>
            </a:r>
            <a:endParaRPr/>
          </a:p>
        </p:txBody>
      </p:sp>
      <p:pic>
        <p:nvPicPr>
          <p:cNvPr id="438" name="Google Shape;43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3450" y="3214300"/>
            <a:ext cx="2630550" cy="263055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53"/>
          <p:cNvSpPr txBox="1"/>
          <p:nvPr/>
        </p:nvSpPr>
        <p:spPr>
          <a:xfrm>
            <a:off x="916975" y="3745425"/>
            <a:ext cx="5321100" cy="28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{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20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"thing"</a:t>
            </a:r>
            <a:r>
              <a:rPr lang="en" sz="20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2000">
              <a:solidFill>
                <a:srgbClr val="00108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20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"nombre"</a:t>
            </a:r>
            <a:r>
              <a:rPr lang="en" sz="20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"Web Unicen!!"</a:t>
            </a:r>
            <a:endParaRPr sz="2000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2000">
              <a:solidFill>
                <a:srgbClr val="0088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Terminología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Una promesa tiene 4 estados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Cumplida </a:t>
            </a:r>
            <a:r>
              <a:rPr i="1" lang="en"/>
              <a:t>(fulfilled)</a:t>
            </a:r>
            <a:endParaRPr i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Rechazada </a:t>
            </a:r>
            <a:r>
              <a:rPr i="1" lang="en"/>
              <a:t>(rejected)</a:t>
            </a:r>
            <a:endParaRPr i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Pendiente </a:t>
            </a:r>
            <a:r>
              <a:rPr i="1" lang="en"/>
              <a:t>(pending)</a:t>
            </a:r>
            <a:endParaRPr i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Finalizada </a:t>
            </a:r>
            <a:r>
              <a:rPr i="1" lang="en"/>
              <a:t>(settled)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Término </a:t>
            </a:r>
            <a:r>
              <a:rPr b="1" lang="en">
                <a:solidFill>
                  <a:schemeClr val="dk1"/>
                </a:solidFill>
              </a:rPr>
              <a:t>then</a:t>
            </a:r>
            <a:endParaRPr b="1">
              <a:solidFill>
                <a:schemeClr val="dk1"/>
              </a:solidFill>
            </a:endParaRPr>
          </a:p>
          <a:p>
            <a:pPr indent="0" lvl="0" marL="0" marR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Usando funciones</a:t>
            </a:r>
            <a:endParaRPr>
              <a:solidFill>
                <a:schemeClr val="dk1"/>
              </a:solidFill>
            </a:endParaRPr>
          </a:p>
          <a:p>
            <a:pPr indent="457200" lvl="0" marL="0" marR="1397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hazAlgo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exitoCallback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falloCallback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397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Usando promesas	</a:t>
            </a:r>
            <a:endParaRPr>
              <a:solidFill>
                <a:schemeClr val="dk1"/>
              </a:solidFill>
            </a:endParaRPr>
          </a:p>
          <a:p>
            <a:pPr indent="457200" lvl="0" marL="0" marR="1397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hazAlgo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().</a:t>
            </a: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then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exitoCallback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falloCallback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marR="1397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hazAlgo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().</a:t>
            </a: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then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exitoCallback)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catch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falloCallback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4750" y="1112925"/>
            <a:ext cx="3592800" cy="196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8647" y="5"/>
            <a:ext cx="1015350" cy="1015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" name="Google Shape;115;p18"/>
          <p:cNvGrpSpPr/>
          <p:nvPr/>
        </p:nvGrpSpPr>
        <p:grpSpPr>
          <a:xfrm>
            <a:off x="7077972" y="-141338"/>
            <a:ext cx="2217374" cy="1902187"/>
            <a:chOff x="6875825" y="-264650"/>
            <a:chExt cx="2495356" cy="2536250"/>
          </a:xfrm>
        </p:grpSpPr>
        <p:pic>
          <p:nvPicPr>
            <p:cNvPr id="116" name="Google Shape;116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75825" y="-88275"/>
              <a:ext cx="2359875" cy="2359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" name="Google Shape;117;p18"/>
            <p:cNvSpPr txBox="1"/>
            <p:nvPr/>
          </p:nvSpPr>
          <p:spPr>
            <a:xfrm rot="2700000">
              <a:off x="7346256" y="363599"/>
              <a:ext cx="2074651" cy="7187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FFFFFF"/>
                  </a:solidFill>
                </a:rPr>
                <a:t>REPASO</a:t>
              </a:r>
              <a:endParaRPr b="1" sz="24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4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Proxima Nova"/>
              <a:buNone/>
            </a:pPr>
            <a:r>
              <a:rPr lang="en"/>
              <a:t>Este servicio espera siempre un objeto en forma de texto, lo armamos y convertimos a string</a:t>
            </a:r>
            <a:endParaRPr/>
          </a:p>
        </p:txBody>
      </p:sp>
      <p:sp>
        <p:nvSpPr>
          <p:cNvPr id="445" name="Google Shape;445;p54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Enviar JSON</a:t>
            </a:r>
            <a:endParaRPr/>
          </a:p>
        </p:txBody>
      </p:sp>
      <p:sp>
        <p:nvSpPr>
          <p:cNvPr id="446" name="Google Shape;446;p54"/>
          <p:cNvSpPr txBox="1"/>
          <p:nvPr/>
        </p:nvSpPr>
        <p:spPr>
          <a:xfrm>
            <a:off x="5256825" y="1678983"/>
            <a:ext cx="3122400" cy="9579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Enviamos el objeto serializado</a:t>
            </a:r>
            <a:endParaRPr sz="2000"/>
          </a:p>
        </p:txBody>
      </p:sp>
      <p:cxnSp>
        <p:nvCxnSpPr>
          <p:cNvPr id="447" name="Google Shape;447;p54"/>
          <p:cNvCxnSpPr>
            <a:stCxn id="446" idx="1"/>
          </p:cNvCxnSpPr>
          <p:nvPr/>
        </p:nvCxnSpPr>
        <p:spPr>
          <a:xfrm rot="10800000">
            <a:off x="4223325" y="2157933"/>
            <a:ext cx="10335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8" name="Google Shape;448;p54"/>
          <p:cNvCxnSpPr/>
          <p:nvPr/>
        </p:nvCxnSpPr>
        <p:spPr>
          <a:xfrm flipH="1">
            <a:off x="6536775" y="2647625"/>
            <a:ext cx="1406100" cy="3047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9" name="Google Shape;449;p54"/>
          <p:cNvSpPr txBox="1"/>
          <p:nvPr/>
        </p:nvSpPr>
        <p:spPr>
          <a:xfrm>
            <a:off x="2473375" y="3635400"/>
            <a:ext cx="6513600" cy="3000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20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,{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20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method: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'POST'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20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headers: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20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'Content-Type'</a:t>
            </a:r>
            <a:r>
              <a:rPr lang="en" sz="20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'application/json'</a:t>
            </a:r>
            <a:endParaRPr sz="2000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},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20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body: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2000">
                <a:solidFill>
                  <a:srgbClr val="267F99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b="1" lang="en" sz="2000">
                <a:solidFill>
                  <a:schemeClr val="dk1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b="1" lang="en" sz="2000">
                <a:solidFill>
                  <a:srgbClr val="795E26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b="1" lang="en" sz="2000">
                <a:solidFill>
                  <a:schemeClr val="dk1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2000">
                <a:solidFill>
                  <a:srgbClr val="001080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b="1" lang="en" sz="2000">
                <a:solidFill>
                  <a:schemeClr val="dk1"/>
                </a:solidFill>
                <a:highlight>
                  <a:srgbClr val="F9CB9C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2000">
              <a:solidFill>
                <a:schemeClr val="dk1"/>
              </a:solidFill>
              <a:highlight>
                <a:srgbClr val="F9CB9C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}).</a:t>
            </a:r>
            <a:r>
              <a:rPr lang="en" sz="20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(...)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0" name="Google Shape;450;p54"/>
          <p:cNvSpPr txBox="1"/>
          <p:nvPr/>
        </p:nvSpPr>
        <p:spPr>
          <a:xfrm>
            <a:off x="311700" y="1678975"/>
            <a:ext cx="5321100" cy="28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    "nombre"</a:t>
            </a:r>
            <a:r>
              <a:rPr lang="en" sz="16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6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"Web Unicen!!"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600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    "numero"</a:t>
            </a:r>
            <a:r>
              <a:rPr lang="en" sz="16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1,</a:t>
            </a:r>
            <a:endParaRPr sz="1600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2000">
              <a:solidFill>
                <a:srgbClr val="0088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5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Ejemplo - Crear Información </a:t>
            </a:r>
            <a:endParaRPr/>
          </a:p>
        </p:txBody>
      </p:sp>
      <p:sp>
        <p:nvSpPr>
          <p:cNvPr id="456" name="Google Shape;456;p55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8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{</a:t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8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"method"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"POST"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8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"headers"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{ </a:t>
            </a:r>
            <a:r>
              <a:rPr lang="en" sz="18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"Content-type"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"application/json"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},</a:t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8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"body"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JSON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stringify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usuario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});</a:t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8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50">
                <a:solidFill>
                  <a:srgbClr val="0070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status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en" sz="18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201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"Creado!"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 </a:t>
            </a:r>
            <a:r>
              <a:rPr lang="en" sz="1850">
                <a:solidFill>
                  <a:srgbClr val="AF00D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catch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error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error</a:t>
            </a: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88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7" name="Google Shape;457;p55"/>
          <p:cNvSpPr txBox="1"/>
          <p:nvPr/>
        </p:nvSpPr>
        <p:spPr>
          <a:xfrm>
            <a:off x="3630000" y="6333875"/>
            <a:ext cx="5430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https://codepen.io/ndazeo/pen/ZEeKRKE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6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CORS y Codepen</a:t>
            </a:r>
            <a:endParaRPr/>
          </a:p>
        </p:txBody>
      </p:sp>
      <p:sp>
        <p:nvSpPr>
          <p:cNvPr id="463" name="Google Shape;463;p56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Los navegadores/servidores tienen políticas de seguridad que en principio evitan que una página acceda a datos de otra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Las políticas CORS permiten relajar estas restricciones de seguridad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Por eso nuestros códigos de Codepen tienen opciones adicionales para permitir esta comunicación con otra página</a:t>
            </a:r>
            <a:endParaRPr/>
          </a:p>
        </p:txBody>
      </p:sp>
      <p:sp>
        <p:nvSpPr>
          <p:cNvPr id="464" name="Google Shape;464;p56"/>
          <p:cNvSpPr txBox="1"/>
          <p:nvPr/>
        </p:nvSpPr>
        <p:spPr>
          <a:xfrm>
            <a:off x="2714975" y="4017500"/>
            <a:ext cx="5288700" cy="298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fetch(url, {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  method: 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" sz="24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" sz="2400">
                <a:latin typeface="Consolas"/>
                <a:ea typeface="Consolas"/>
                <a:cs typeface="Consolas"/>
                <a:sym typeface="Consolas"/>
              </a:rPr>
              <a:t>mode: 'cors',</a:t>
            </a:r>
            <a:endParaRPr b="1" sz="24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solas"/>
                <a:ea typeface="Consolas"/>
                <a:cs typeface="Consolas"/>
                <a:sym typeface="Consolas"/>
              </a:rPr>
              <a:t>  }).then(...</a:t>
            </a:r>
            <a:endParaRPr sz="24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5" name="Google Shape;465;p56"/>
          <p:cNvSpPr txBox="1"/>
          <p:nvPr/>
        </p:nvSpPr>
        <p:spPr>
          <a:xfrm>
            <a:off x="3714000" y="6492500"/>
            <a:ext cx="54300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https://developer.mozilla.org/en-US/docs/Web/HTTP/CORS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7"/>
          <p:cNvSpPr txBox="1"/>
          <p:nvPr>
            <p:ph type="title"/>
          </p:nvPr>
        </p:nvSpPr>
        <p:spPr>
          <a:xfrm>
            <a:off x="483600" y="215250"/>
            <a:ext cx="8176800" cy="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Resumen de </a:t>
            </a:r>
            <a:r>
              <a:rPr lang="en"/>
              <a:t>cómo</a:t>
            </a:r>
            <a:r>
              <a:rPr lang="en"/>
              <a:t> ejecuta</a:t>
            </a:r>
            <a:endParaRPr/>
          </a:p>
        </p:txBody>
      </p:sp>
      <p:sp>
        <p:nvSpPr>
          <p:cNvPr id="471" name="Google Shape;471;p57"/>
          <p:cNvSpPr txBox="1"/>
          <p:nvPr/>
        </p:nvSpPr>
        <p:spPr>
          <a:xfrm>
            <a:off x="530250" y="1025175"/>
            <a:ext cx="3163800" cy="94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Armo el objeto a enviar</a:t>
            </a:r>
            <a:endParaRPr sz="2400"/>
          </a:p>
        </p:txBody>
      </p:sp>
      <p:sp>
        <p:nvSpPr>
          <p:cNvPr id="472" name="Google Shape;472;p57"/>
          <p:cNvSpPr txBox="1"/>
          <p:nvPr/>
        </p:nvSpPr>
        <p:spPr>
          <a:xfrm>
            <a:off x="530250" y="2390515"/>
            <a:ext cx="3163800" cy="94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 convierto a String (stringify)</a:t>
            </a:r>
            <a:endParaRPr sz="2400"/>
          </a:p>
        </p:txBody>
      </p:sp>
      <p:sp>
        <p:nvSpPr>
          <p:cNvPr id="473" name="Google Shape;473;p57"/>
          <p:cNvSpPr txBox="1"/>
          <p:nvPr/>
        </p:nvSpPr>
        <p:spPr>
          <a:xfrm>
            <a:off x="6327300" y="2841455"/>
            <a:ext cx="2333100" cy="94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Procesa el servidor</a:t>
            </a:r>
            <a:endParaRPr sz="2400"/>
          </a:p>
        </p:txBody>
      </p:sp>
      <p:sp>
        <p:nvSpPr>
          <p:cNvPr id="474" name="Google Shape;474;p57"/>
          <p:cNvSpPr txBox="1"/>
          <p:nvPr/>
        </p:nvSpPr>
        <p:spPr>
          <a:xfrm>
            <a:off x="2054250" y="4696292"/>
            <a:ext cx="3163800" cy="520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 convierto a </a:t>
            </a:r>
            <a:r>
              <a:rPr lang="en" sz="2400"/>
              <a:t>JSON</a:t>
            </a:r>
            <a:endParaRPr sz="2400"/>
          </a:p>
        </p:txBody>
      </p:sp>
      <p:sp>
        <p:nvSpPr>
          <p:cNvPr id="475" name="Google Shape;475;p57"/>
          <p:cNvSpPr txBox="1"/>
          <p:nvPr/>
        </p:nvSpPr>
        <p:spPr>
          <a:xfrm>
            <a:off x="2744500" y="3749600"/>
            <a:ext cx="1783200" cy="59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Recibe bits</a:t>
            </a:r>
            <a:endParaRPr sz="2400"/>
          </a:p>
        </p:txBody>
      </p:sp>
      <p:sp>
        <p:nvSpPr>
          <p:cNvPr id="476" name="Google Shape;476;p57"/>
          <p:cNvSpPr txBox="1"/>
          <p:nvPr/>
        </p:nvSpPr>
        <p:spPr>
          <a:xfrm>
            <a:off x="2054250" y="5565875"/>
            <a:ext cx="3163800" cy="94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Hago lo que tenga que hacer con la RTA</a:t>
            </a:r>
            <a:endParaRPr sz="2400"/>
          </a:p>
        </p:txBody>
      </p:sp>
      <p:cxnSp>
        <p:nvCxnSpPr>
          <p:cNvPr id="477" name="Google Shape;477;p57"/>
          <p:cNvCxnSpPr>
            <a:stCxn id="471" idx="2"/>
            <a:endCxn id="472" idx="0"/>
          </p:cNvCxnSpPr>
          <p:nvPr/>
        </p:nvCxnSpPr>
        <p:spPr>
          <a:xfrm>
            <a:off x="2112150" y="1970775"/>
            <a:ext cx="0" cy="419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8" name="Google Shape;478;p57"/>
          <p:cNvCxnSpPr>
            <a:stCxn id="472" idx="3"/>
          </p:cNvCxnSpPr>
          <p:nvPr/>
        </p:nvCxnSpPr>
        <p:spPr>
          <a:xfrm>
            <a:off x="3694050" y="2863315"/>
            <a:ext cx="2651400" cy="70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9" name="Google Shape;479;p57"/>
          <p:cNvCxnSpPr>
            <a:endCxn id="475" idx="3"/>
          </p:cNvCxnSpPr>
          <p:nvPr/>
        </p:nvCxnSpPr>
        <p:spPr>
          <a:xfrm flipH="1">
            <a:off x="4527700" y="3764750"/>
            <a:ext cx="1764600" cy="283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0" name="Google Shape;480;p57"/>
          <p:cNvCxnSpPr>
            <a:stCxn id="475" idx="2"/>
            <a:endCxn id="474" idx="0"/>
          </p:cNvCxnSpPr>
          <p:nvPr/>
        </p:nvCxnSpPr>
        <p:spPr>
          <a:xfrm>
            <a:off x="3636100" y="4347500"/>
            <a:ext cx="0" cy="348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1" name="Google Shape;481;p57"/>
          <p:cNvCxnSpPr>
            <a:endCxn id="476" idx="0"/>
          </p:cNvCxnSpPr>
          <p:nvPr/>
        </p:nvCxnSpPr>
        <p:spPr>
          <a:xfrm>
            <a:off x="3636150" y="5216975"/>
            <a:ext cx="0" cy="348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2" name="Google Shape;482;p57"/>
          <p:cNvSpPr txBox="1"/>
          <p:nvPr/>
        </p:nvSpPr>
        <p:spPr>
          <a:xfrm>
            <a:off x="4665850" y="1435042"/>
            <a:ext cx="2421900" cy="7281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Los datos siempre viajan como bits</a:t>
            </a:r>
            <a:endParaRPr sz="1800"/>
          </a:p>
        </p:txBody>
      </p:sp>
      <p:cxnSp>
        <p:nvCxnSpPr>
          <p:cNvPr id="483" name="Google Shape;483;p57"/>
          <p:cNvCxnSpPr>
            <a:stCxn id="482" idx="2"/>
          </p:cNvCxnSpPr>
          <p:nvPr/>
        </p:nvCxnSpPr>
        <p:spPr>
          <a:xfrm flipH="1">
            <a:off x="5726800" y="2163142"/>
            <a:ext cx="150000" cy="62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84" name="Google Shape;484;p57"/>
          <p:cNvCxnSpPr>
            <a:stCxn id="482" idx="2"/>
          </p:cNvCxnSpPr>
          <p:nvPr/>
        </p:nvCxnSpPr>
        <p:spPr>
          <a:xfrm>
            <a:off x="5876800" y="2163142"/>
            <a:ext cx="291900" cy="161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5" name="Google Shape;485;p57"/>
          <p:cNvSpPr txBox="1"/>
          <p:nvPr/>
        </p:nvSpPr>
        <p:spPr>
          <a:xfrm>
            <a:off x="6008800" y="4694425"/>
            <a:ext cx="2828400" cy="5208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Primer “then()”</a:t>
            </a:r>
            <a:endParaRPr sz="1800"/>
          </a:p>
        </p:txBody>
      </p:sp>
      <p:sp>
        <p:nvSpPr>
          <p:cNvPr id="486" name="Google Shape;486;p57"/>
          <p:cNvSpPr txBox="1"/>
          <p:nvPr/>
        </p:nvSpPr>
        <p:spPr>
          <a:xfrm>
            <a:off x="6008800" y="5784900"/>
            <a:ext cx="2828400" cy="5208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Segundo </a:t>
            </a:r>
            <a:r>
              <a:rPr lang="en" sz="1800"/>
              <a:t>“then()”</a:t>
            </a:r>
            <a:endParaRPr sz="1800"/>
          </a:p>
        </p:txBody>
      </p:sp>
      <p:cxnSp>
        <p:nvCxnSpPr>
          <p:cNvPr id="487" name="Google Shape;487;p57"/>
          <p:cNvCxnSpPr>
            <a:stCxn id="472" idx="2"/>
            <a:endCxn id="488" idx="0"/>
          </p:cNvCxnSpPr>
          <p:nvPr/>
        </p:nvCxnSpPr>
        <p:spPr>
          <a:xfrm flipH="1">
            <a:off x="1422150" y="3336115"/>
            <a:ext cx="690000" cy="419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8" name="Google Shape;488;p57"/>
          <p:cNvSpPr txBox="1"/>
          <p:nvPr/>
        </p:nvSpPr>
        <p:spPr>
          <a:xfrm>
            <a:off x="174900" y="3755875"/>
            <a:ext cx="2494200" cy="86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Sigue con el resto del código</a:t>
            </a:r>
            <a:endParaRPr sz="2400"/>
          </a:p>
        </p:txBody>
      </p:sp>
      <p:sp>
        <p:nvSpPr>
          <p:cNvPr id="489" name="Google Shape;489;p57"/>
          <p:cNvSpPr txBox="1"/>
          <p:nvPr/>
        </p:nvSpPr>
        <p:spPr>
          <a:xfrm>
            <a:off x="3771525" y="2283800"/>
            <a:ext cx="11289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fetch()</a:t>
            </a:r>
            <a:endParaRPr sz="2400"/>
          </a:p>
        </p:txBody>
      </p:sp>
      <p:cxnSp>
        <p:nvCxnSpPr>
          <p:cNvPr id="490" name="Google Shape;490;p57"/>
          <p:cNvCxnSpPr>
            <a:stCxn id="485" idx="1"/>
            <a:endCxn id="474" idx="3"/>
          </p:cNvCxnSpPr>
          <p:nvPr/>
        </p:nvCxnSpPr>
        <p:spPr>
          <a:xfrm flipH="1">
            <a:off x="5218000" y="4954825"/>
            <a:ext cx="7908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1" name="Google Shape;491;p57"/>
          <p:cNvCxnSpPr>
            <a:endCxn id="476" idx="3"/>
          </p:cNvCxnSpPr>
          <p:nvPr/>
        </p:nvCxnSpPr>
        <p:spPr>
          <a:xfrm rot="10800000">
            <a:off x="5218050" y="6038675"/>
            <a:ext cx="7908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2" name="Google Shape;492;p57"/>
          <p:cNvSpPr txBox="1"/>
          <p:nvPr/>
        </p:nvSpPr>
        <p:spPr>
          <a:xfrm>
            <a:off x="3888150" y="3132013"/>
            <a:ext cx="2084100" cy="41970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asincronico</a:t>
            </a:r>
            <a:endParaRPr sz="1800"/>
          </a:p>
        </p:txBody>
      </p:sp>
      <p:cxnSp>
        <p:nvCxnSpPr>
          <p:cNvPr id="493" name="Google Shape;493;p57"/>
          <p:cNvCxnSpPr>
            <a:stCxn id="492" idx="0"/>
          </p:cNvCxnSpPr>
          <p:nvPr/>
        </p:nvCxnSpPr>
        <p:spPr>
          <a:xfrm rot="10800000">
            <a:off x="4383600" y="2987113"/>
            <a:ext cx="546600" cy="14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4" name="Google Shape;494;p57"/>
          <p:cNvCxnSpPr>
            <a:stCxn id="492" idx="1"/>
          </p:cNvCxnSpPr>
          <p:nvPr/>
        </p:nvCxnSpPr>
        <p:spPr>
          <a:xfrm flipH="1">
            <a:off x="1997250" y="3341863"/>
            <a:ext cx="1890900" cy="17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8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AJAX REST</a:t>
            </a:r>
            <a:endParaRPr/>
          </a:p>
        </p:txBody>
      </p:sp>
      <p:sp>
        <p:nvSpPr>
          <p:cNvPr id="500" name="Google Shape;500;p58"/>
          <p:cNvSpPr txBox="1"/>
          <p:nvPr>
            <p:ph idx="1" type="subTitle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PUT: Modificación de datos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DELETE: Borrado de datos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9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AJAX REST</a:t>
            </a:r>
            <a:endParaRPr/>
          </a:p>
        </p:txBody>
      </p:sp>
      <p:sp>
        <p:nvSpPr>
          <p:cNvPr id="506" name="Google Shape;506;p59"/>
          <p:cNvSpPr txBox="1"/>
          <p:nvPr>
            <p:ph idx="1" type="subTitle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PUT: Modificación de datos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0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Modificación de datos</a:t>
            </a:r>
            <a:endParaRPr/>
          </a:p>
        </p:txBody>
      </p:sp>
      <p:sp>
        <p:nvSpPr>
          <p:cNvPr id="512" name="Google Shape;512;p60"/>
          <p:cNvSpPr txBox="1"/>
          <p:nvPr>
            <p:ph idx="1" type="body"/>
          </p:nvPr>
        </p:nvSpPr>
        <p:spPr>
          <a:xfrm>
            <a:off x="311700" y="721450"/>
            <a:ext cx="8520600" cy="40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1"/>
                </a:solidFill>
              </a:rPr>
              <a:t>¿Qué estrategia tendríamos que adoptar para actualizar </a:t>
            </a:r>
            <a:r>
              <a:rPr b="1" lang="en" sz="3600" u="sng">
                <a:solidFill>
                  <a:schemeClr val="accent1"/>
                </a:solidFill>
              </a:rPr>
              <a:t>un único valor</a:t>
            </a:r>
            <a:r>
              <a:rPr b="1" lang="en" sz="3600">
                <a:solidFill>
                  <a:schemeClr val="accent1"/>
                </a:solidFill>
              </a:rPr>
              <a:t> de un objeto?</a:t>
            </a:r>
            <a:endParaRPr b="1" sz="36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1"/>
                </a:solidFill>
              </a:rPr>
              <a:t>Ej: cambiar solo el numero del señor Juan</a:t>
            </a:r>
            <a:endParaRPr sz="3600">
              <a:solidFill>
                <a:schemeClr val="accent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/>
          </a:p>
        </p:txBody>
      </p:sp>
      <p:sp>
        <p:nvSpPr>
          <p:cNvPr id="513" name="Google Shape;513;p60"/>
          <p:cNvSpPr txBox="1"/>
          <p:nvPr/>
        </p:nvSpPr>
        <p:spPr>
          <a:xfrm>
            <a:off x="2596275" y="4895000"/>
            <a:ext cx="3780600" cy="15060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"nombre": "Juan",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"numero": 5</a:t>
            </a:r>
            <a:endParaRPr sz="1800">
              <a:solidFill>
                <a:srgbClr val="434343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},</a:t>
            </a:r>
            <a:endParaRPr/>
          </a:p>
        </p:txBody>
      </p:sp>
      <p:sp>
        <p:nvSpPr>
          <p:cNvPr id="514" name="Google Shape;514;p60"/>
          <p:cNvSpPr txBox="1"/>
          <p:nvPr/>
        </p:nvSpPr>
        <p:spPr>
          <a:xfrm>
            <a:off x="9258300" y="3347050"/>
            <a:ext cx="3497700" cy="19041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Consolas"/>
                <a:ea typeface="Consolas"/>
                <a:cs typeface="Consolas"/>
                <a:sym typeface="Consolas"/>
              </a:rPr>
              <a:t>Este servicio sobreescribe todo el objeto “thing” entero, debemos enviar un objeto thing con el apellido también sin cambiar su valor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1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Respuesta</a:t>
            </a:r>
            <a:endParaRPr/>
          </a:p>
        </p:txBody>
      </p:sp>
      <p:sp>
        <p:nvSpPr>
          <p:cNvPr id="520" name="Google Shape;520;p61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Este servicio sobreescribe todo el objeto “thing” entero, debemos enviar un objeto thing con el apellido también sin cambiar su valor.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62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Fetch - Put</a:t>
            </a:r>
            <a:endParaRPr/>
          </a:p>
        </p:txBody>
      </p:sp>
      <p:sp>
        <p:nvSpPr>
          <p:cNvPr id="526" name="Google Shape;526;p62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TBC</a:t>
            </a:r>
            <a:endParaRPr/>
          </a:p>
        </p:txBody>
      </p:sp>
      <p:sp>
        <p:nvSpPr>
          <p:cNvPr id="527" name="Google Shape;527;p62"/>
          <p:cNvSpPr txBox="1"/>
          <p:nvPr/>
        </p:nvSpPr>
        <p:spPr>
          <a:xfrm>
            <a:off x="2479725" y="5824800"/>
            <a:ext cx="64707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https://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codepen</a:t>
            </a:r>
            <a:r>
              <a:rPr lang="en" sz="2400" u="sng">
                <a:solidFill>
                  <a:schemeClr val="hlink"/>
                </a:solidFill>
                <a:hlinkClick r:id="rId5"/>
              </a:rPr>
              <a:t>.io/webUnicen/pen/zarEeW</a:t>
            </a:r>
            <a:endParaRPr sz="3600">
              <a:solidFill>
                <a:srgbClr val="ECE9C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28" name="Google Shape;528;p62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4800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3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AJAX REST</a:t>
            </a:r>
            <a:endParaRPr/>
          </a:p>
        </p:txBody>
      </p:sp>
      <p:sp>
        <p:nvSpPr>
          <p:cNvPr id="534" name="Google Shape;534;p63"/>
          <p:cNvSpPr txBox="1"/>
          <p:nvPr>
            <p:ph idx="1" type="subTitle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DELETE: Borrado de datos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Cómo funciona fetch</a:t>
            </a:r>
            <a:endParaRPr/>
          </a:p>
        </p:txBody>
      </p: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Ahora, queremos ver el contenido del archivo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fetch(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'/file.html'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.then(</a:t>
            </a:r>
            <a:r>
              <a:rPr lang="en" sz="1800">
                <a:solidFill>
                  <a:srgbClr val="A64D79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(r){ 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return</a:t>
            </a:r>
            <a:r>
              <a:rPr lang="en" sz="1800">
                <a:solidFill>
                  <a:srgbClr val="6CC0B7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r.text()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</a:t>
            </a:r>
            <a:br>
              <a:rPr lang="en" sz="1800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.then(</a:t>
            </a:r>
            <a:r>
              <a:rPr lang="en" sz="1800">
                <a:solidFill>
                  <a:srgbClr val="A64D79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(html) {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console.log(html); 	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Contenido del archivo disponible</a:t>
            </a:r>
            <a:endParaRPr sz="18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</a:t>
            </a:r>
            <a:br>
              <a:rPr lang="en" sz="1800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.catch(</a:t>
            </a:r>
            <a:r>
              <a:rPr lang="en" sz="1800">
                <a:solidFill>
                  <a:srgbClr val="A64D79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(e) { 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console.log(</a:t>
            </a:r>
            <a:r>
              <a:rPr lang="en" sz="1800">
                <a:solidFill>
                  <a:srgbClr val="B2BD67"/>
                </a:solidFill>
                <a:latin typeface="Consolas"/>
                <a:ea typeface="Consolas"/>
                <a:cs typeface="Consolas"/>
                <a:sym typeface="Consolas"/>
              </a:rPr>
              <a:t>"Booo"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Esperamos a que resuelva la promesa de Fetch pasando una función al método </a:t>
            </a:r>
            <a:r>
              <a:rPr b="1" lang="en"/>
              <a:t>then()</a:t>
            </a:r>
            <a:r>
              <a:rPr lang="en"/>
              <a:t>. </a:t>
            </a: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8647" y="5"/>
            <a:ext cx="1015350" cy="1015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oogle Shape;125;p19"/>
          <p:cNvGrpSpPr/>
          <p:nvPr/>
        </p:nvGrpSpPr>
        <p:grpSpPr>
          <a:xfrm>
            <a:off x="7077972" y="-141338"/>
            <a:ext cx="2217374" cy="1902187"/>
            <a:chOff x="6875825" y="-264650"/>
            <a:chExt cx="2495356" cy="2536250"/>
          </a:xfrm>
        </p:grpSpPr>
        <p:pic>
          <p:nvPicPr>
            <p:cNvPr id="126" name="Google Shape;126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75825" y="-88275"/>
              <a:ext cx="2359875" cy="2359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7" name="Google Shape;127;p19"/>
            <p:cNvSpPr txBox="1"/>
            <p:nvPr/>
          </p:nvSpPr>
          <p:spPr>
            <a:xfrm rot="2700000">
              <a:off x="7346256" y="363599"/>
              <a:ext cx="2074651" cy="7187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FFFFFF"/>
                  </a:solidFill>
                </a:rPr>
                <a:t>REPASO</a:t>
              </a:r>
              <a:endParaRPr b="1" sz="24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4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Fetch - Delete</a:t>
            </a:r>
            <a:endParaRPr/>
          </a:p>
        </p:txBody>
      </p:sp>
      <p:sp>
        <p:nvSpPr>
          <p:cNvPr id="540" name="Google Shape;540;p64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TBC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5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Proxima Nova"/>
              <a:buNone/>
            </a:pPr>
            <a:r>
              <a:rPr b="0" i="0" lang="en" sz="48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Reflexionemos</a:t>
            </a:r>
            <a:endParaRPr b="0" i="0" sz="48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46" name="Google Shape;546;p65"/>
          <p:cNvSpPr txBox="1"/>
          <p:nvPr>
            <p:ph idx="1" type="subTitle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Proxima Nova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6"/>
          <p:cNvSpPr txBox="1"/>
          <p:nvPr>
            <p:ph type="title"/>
          </p:nvPr>
        </p:nvSpPr>
        <p:spPr>
          <a:xfrm>
            <a:off x="562075" y="372175"/>
            <a:ext cx="8176800" cy="576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TPE: ¿Cómo harían para que esos resultados se muestren en una tabla?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[TBC en el TPE]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7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Proxima Nova"/>
              <a:buNone/>
            </a:pPr>
            <a:r>
              <a:rPr lang="en"/>
              <a:t>Repaso AJAX: Ensalada de tecnologías</a:t>
            </a:r>
            <a:endParaRPr b="0" i="0" sz="28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57" name="Google Shape;557;p67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Una mezcla donde cada tecnología aporta algo: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Presentación en </a:t>
            </a:r>
            <a:r>
              <a:rPr lang="en"/>
              <a:t>estándares</a:t>
            </a:r>
            <a:r>
              <a:rPr lang="en"/>
              <a:t> </a:t>
            </a:r>
            <a:r>
              <a:rPr b="0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HTML </a:t>
            </a:r>
            <a:r>
              <a:rPr lang="en"/>
              <a:t>y </a:t>
            </a:r>
            <a:r>
              <a:rPr b="0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CSS.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Display e interacciones dinámicas via DOM.</a:t>
            </a:r>
            <a:endParaRPr b="0" i="0" sz="2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Intercambio de datos mediante XML (o JSON)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Lectura de datos a</a:t>
            </a:r>
            <a:r>
              <a:rPr b="0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sincrónica</a:t>
            </a:r>
            <a:r>
              <a:rPr lang="en"/>
              <a:t> mediante fetch</a:t>
            </a:r>
            <a:endParaRPr b="0" i="0" sz="2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 </a:t>
            </a:r>
            <a:r>
              <a:rPr b="0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JavaScript para un</a:t>
            </a:r>
            <a:r>
              <a:rPr lang="en"/>
              <a:t>ir todo</a:t>
            </a:r>
            <a:r>
              <a:rPr b="0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68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Proxima Nova"/>
              <a:buNone/>
            </a:pPr>
            <a:r>
              <a:rPr lang="en"/>
              <a:t>Consecuencias de </a:t>
            </a:r>
            <a:r>
              <a:rPr lang="en"/>
              <a:t>asincrónico</a:t>
            </a:r>
            <a:endParaRPr/>
          </a:p>
        </p:txBody>
      </p:sp>
      <p:sp>
        <p:nvSpPr>
          <p:cNvPr id="563" name="Google Shape;563;p68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Proxima Nova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Creo handlers para objetos que </a:t>
            </a:r>
            <a:r>
              <a:rPr lang="en"/>
              <a:t>aún</a:t>
            </a:r>
            <a:r>
              <a:rPr b="0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no existen.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Font typeface="Proxima Nova"/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etc…</a:t>
            </a:r>
            <a:endParaRPr b="0" i="0" sz="2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69"/>
          <p:cNvSpPr txBox="1"/>
          <p:nvPr>
            <p:ph type="title"/>
          </p:nvPr>
        </p:nvSpPr>
        <p:spPr>
          <a:xfrm>
            <a:off x="510450" y="2743200"/>
            <a:ext cx="8123100" cy="10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EXTRAS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70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Ejemplo de carga asincrónica de una imágen</a:t>
            </a:r>
            <a:endParaRPr/>
          </a:p>
        </p:txBody>
      </p:sp>
      <p:sp>
        <p:nvSpPr>
          <p:cNvPr id="574" name="Google Shape;574;p70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Podemos descargar una imagen de forma asincrónica y mostrarla en un tag </a:t>
            </a:r>
            <a:r>
              <a:rPr b="1" lang="en"/>
              <a:t>&lt;img&gt;</a:t>
            </a:r>
            <a:r>
              <a:rPr lang="en"/>
              <a:t>. </a:t>
            </a:r>
            <a:br>
              <a:rPr lang="en"/>
            </a:br>
            <a:endParaRPr/>
          </a:p>
          <a:p>
            <a:pPr indent="0" lvl="0" marL="698500" marR="1397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miImagen </a:t>
            </a:r>
            <a:r>
              <a:rPr lang="en" sz="1800">
                <a:solidFill>
                  <a:srgbClr val="A67F59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document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querySelector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'.mi-imagen'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fetch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18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https://picsum.photos/200/300.jpg</a:t>
            </a:r>
            <a:r>
              <a:rPr lang="en" sz="18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then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res </a:t>
            </a:r>
            <a:r>
              <a:rPr lang="en" sz="1800">
                <a:solidFill>
                  <a:srgbClr val="A67F59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res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blob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())</a:t>
            </a:r>
            <a:b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then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res </a:t>
            </a:r>
            <a:r>
              <a:rPr lang="en" sz="1800">
                <a:solidFill>
                  <a:srgbClr val="A67F59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en" sz="18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objectURL </a:t>
            </a:r>
            <a:r>
              <a:rPr lang="en" sz="1800">
                <a:solidFill>
                  <a:srgbClr val="A67F59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URL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800">
                <a:solidFill>
                  <a:srgbClr val="DD4A68"/>
                </a:solidFill>
                <a:latin typeface="Consolas"/>
                <a:ea typeface="Consolas"/>
                <a:cs typeface="Consolas"/>
                <a:sym typeface="Consolas"/>
              </a:rPr>
              <a:t>createObjectURL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res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miImagen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src </a:t>
            </a:r>
            <a:r>
              <a:rPr lang="en" sz="1800">
                <a:solidFill>
                  <a:srgbClr val="A67F59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  <a:t> objectURL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n" sz="1800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8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5" name="Google Shape;575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8572" y="5"/>
            <a:ext cx="1015350" cy="101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925" y="5227151"/>
            <a:ext cx="932674" cy="1124700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p70"/>
          <p:cNvSpPr txBox="1"/>
          <p:nvPr/>
        </p:nvSpPr>
        <p:spPr>
          <a:xfrm>
            <a:off x="1390450" y="5227151"/>
            <a:ext cx="67872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se ejecuta el método </a:t>
            </a:r>
            <a:r>
              <a:rPr b="1"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blob() </a:t>
            </a:r>
            <a:r>
              <a:rPr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para que procese el tipo de archivo que esperamos (imagen).</a:t>
            </a:r>
            <a:endParaRPr sz="2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70"/>
          <p:cNvSpPr txBox="1"/>
          <p:nvPr/>
        </p:nvSpPr>
        <p:spPr>
          <a:xfrm>
            <a:off x="3594850" y="6212550"/>
            <a:ext cx="4599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Codepen: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https://codepen.io/webUnicen/pen/MGoYEz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71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Proxima Nova"/>
              <a:buNone/>
            </a:pPr>
            <a:r>
              <a:rPr lang="en"/>
              <a:t>Referencias</a:t>
            </a:r>
            <a:endParaRPr/>
          </a:p>
        </p:txBody>
      </p:sp>
      <p:sp>
        <p:nvSpPr>
          <p:cNvPr id="584" name="Google Shape;584;p71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http://api.jquery.com/jquery.ajax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https://eamodeorubio.wordpress.com/category/webservices/rest/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https://developer.mozilla.org/es/docs/AJAX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http://www.restapitutorial.com/lessons/whatisrest.html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https://developer.mozilla.org/es/docs/Web/JavaScript/Guide/Usar_promesas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https://developers.google.com/web/fundamentals/primers/promises?hl=es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“BulletProof AJAX” Jeremy Keith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Proxima Nova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2"/>
          <p:cNvSpPr txBox="1"/>
          <p:nvPr>
            <p:ph type="title"/>
          </p:nvPr>
        </p:nvSpPr>
        <p:spPr>
          <a:xfrm>
            <a:off x="483600" y="215250"/>
            <a:ext cx="8176800" cy="16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AHORA LES TOCA PRACTICAR :D</a:t>
            </a:r>
            <a:endParaRPr/>
          </a:p>
        </p:txBody>
      </p:sp>
      <p:pic>
        <p:nvPicPr>
          <p:cNvPr descr="giphy.gif" id="590" name="Google Shape;590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886" y="1314821"/>
            <a:ext cx="2720225" cy="47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73"/>
          <p:cNvSpPr txBox="1"/>
          <p:nvPr>
            <p:ph type="title"/>
          </p:nvPr>
        </p:nvSpPr>
        <p:spPr>
          <a:xfrm>
            <a:off x="510450" y="2743200"/>
            <a:ext cx="8123100" cy="10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mockAPI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fetch().then().then()</a:t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¿Qué está ocurriendo en cada llamado a la función </a:t>
            </a:r>
            <a:r>
              <a:rPr b="1" lang="en">
                <a:solidFill>
                  <a:schemeClr val="dk1"/>
                </a:solidFill>
              </a:rPr>
              <a:t>then()</a:t>
            </a:r>
            <a:r>
              <a:rPr lang="en">
                <a:solidFill>
                  <a:schemeClr val="dk1"/>
                </a:solidFill>
              </a:rPr>
              <a:t>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fetch(</a:t>
            </a:r>
            <a:r>
              <a:rPr lang="en" sz="1800">
                <a:solidFill>
                  <a:srgbClr val="6AA84F"/>
                </a:solidFill>
                <a:latin typeface="Consolas"/>
                <a:ea typeface="Consolas"/>
                <a:cs typeface="Consolas"/>
                <a:sym typeface="Consolas"/>
              </a:rPr>
              <a:t>'/file.html'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.then(</a:t>
            </a:r>
            <a:r>
              <a:rPr lang="en" sz="1800">
                <a:solidFill>
                  <a:srgbClr val="A64D79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(r){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return</a:t>
            </a:r>
            <a:r>
              <a:rPr lang="en" sz="1800">
                <a:solidFill>
                  <a:srgbClr val="6CC0B7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r.text()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})</a:t>
            </a:r>
            <a:br>
              <a:rPr lang="en" sz="1800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.then(</a:t>
            </a:r>
            <a:r>
              <a:rPr lang="en" sz="1800">
                <a:solidFill>
                  <a:srgbClr val="A64D79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(html) {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console.log(html);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  })</a:t>
            </a:r>
            <a:br>
              <a:rPr lang="en" sz="1800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E4E4E4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.catch(</a:t>
            </a:r>
            <a:r>
              <a:rPr lang="en" sz="1800">
                <a:solidFill>
                  <a:srgbClr val="A64D79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(e) { 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console.log(</a:t>
            </a:r>
            <a:r>
              <a:rPr lang="en" sz="1800">
                <a:solidFill>
                  <a:srgbClr val="B2BD67"/>
                </a:solidFill>
                <a:latin typeface="Consolas"/>
                <a:ea typeface="Consolas"/>
                <a:cs typeface="Consolas"/>
                <a:sym typeface="Consolas"/>
              </a:rPr>
              <a:t>"Booo"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 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8647" y="5"/>
            <a:ext cx="1015350" cy="1015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/>
        </p:nvSpPr>
        <p:spPr>
          <a:xfrm>
            <a:off x="4984375" y="2133625"/>
            <a:ext cx="3522900" cy="602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Respuesta de la solicitud fetch</a:t>
            </a:r>
            <a:endParaRPr sz="1800"/>
          </a:p>
        </p:txBody>
      </p:sp>
      <p:cxnSp>
        <p:nvCxnSpPr>
          <p:cNvPr id="136" name="Google Shape;136;p20"/>
          <p:cNvCxnSpPr>
            <a:stCxn id="135" idx="1"/>
          </p:cNvCxnSpPr>
          <p:nvPr/>
        </p:nvCxnSpPr>
        <p:spPr>
          <a:xfrm flipH="1">
            <a:off x="4051975" y="2434825"/>
            <a:ext cx="932400" cy="16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20"/>
          <p:cNvSpPr txBox="1"/>
          <p:nvPr/>
        </p:nvSpPr>
        <p:spPr>
          <a:xfrm>
            <a:off x="4984375" y="4299025"/>
            <a:ext cx="3522900" cy="602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Respuesta</a:t>
            </a:r>
            <a:r>
              <a:rPr lang="en" sz="1800"/>
              <a:t> procesada</a:t>
            </a:r>
            <a:endParaRPr sz="1800"/>
          </a:p>
        </p:txBody>
      </p:sp>
      <p:sp>
        <p:nvSpPr>
          <p:cNvPr id="138" name="Google Shape;138;p20"/>
          <p:cNvSpPr txBox="1"/>
          <p:nvPr/>
        </p:nvSpPr>
        <p:spPr>
          <a:xfrm>
            <a:off x="4984525" y="5204000"/>
            <a:ext cx="3522900" cy="602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Error de conexión</a:t>
            </a:r>
            <a:endParaRPr sz="1800"/>
          </a:p>
        </p:txBody>
      </p:sp>
      <p:cxnSp>
        <p:nvCxnSpPr>
          <p:cNvPr id="139" name="Google Shape;139;p20"/>
          <p:cNvCxnSpPr>
            <a:stCxn id="137" idx="1"/>
          </p:cNvCxnSpPr>
          <p:nvPr/>
        </p:nvCxnSpPr>
        <p:spPr>
          <a:xfrm rot="10800000">
            <a:off x="4141675" y="4300225"/>
            <a:ext cx="842700" cy="30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0" name="Google Shape;140;p20"/>
          <p:cNvSpPr txBox="1"/>
          <p:nvPr/>
        </p:nvSpPr>
        <p:spPr>
          <a:xfrm>
            <a:off x="4984525" y="3102025"/>
            <a:ext cx="3522900" cy="832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Procesamiento de la respuesta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(Nos da otra promesa)</a:t>
            </a:r>
            <a:endParaRPr sz="1800"/>
          </a:p>
        </p:txBody>
      </p:sp>
      <p:cxnSp>
        <p:nvCxnSpPr>
          <p:cNvPr id="141" name="Google Shape;141;p20"/>
          <p:cNvCxnSpPr>
            <a:stCxn id="138" idx="1"/>
          </p:cNvCxnSpPr>
          <p:nvPr/>
        </p:nvCxnSpPr>
        <p:spPr>
          <a:xfrm rot="10800000">
            <a:off x="4123525" y="5145500"/>
            <a:ext cx="861000" cy="35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20"/>
          <p:cNvCxnSpPr>
            <a:stCxn id="140" idx="1"/>
          </p:cNvCxnSpPr>
          <p:nvPr/>
        </p:nvCxnSpPr>
        <p:spPr>
          <a:xfrm rot="10800000">
            <a:off x="4105825" y="3128725"/>
            <a:ext cx="878700" cy="38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 await/async</a:t>
            </a:r>
            <a:endParaRPr/>
          </a:p>
        </p:txBody>
      </p:sp>
      <p:sp>
        <p:nvSpPr>
          <p:cNvPr id="148" name="Google Shape;148;p21"/>
          <p:cNvSpPr txBox="1"/>
          <p:nvPr/>
        </p:nvSpPr>
        <p:spPr>
          <a:xfrm>
            <a:off x="176675" y="643875"/>
            <a:ext cx="8881500" cy="60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async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function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load2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preventDefault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container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document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querySelector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"#use-ajax"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container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"&lt;h1&gt;Loading...&lt;/h1&gt;"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response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fetch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url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response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ok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await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response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text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container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endParaRPr sz="1800">
              <a:solidFill>
                <a:srgbClr val="AF00D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container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"&lt;h1&gt;Error - Failed URL!&lt;/h1&gt;"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8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catch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response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container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800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innerHTML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" sz="1800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"&lt;h1&gt;Connection error&lt;/h1&gt;"</a:t>
            </a: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};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9" name="Google Shape;149;p21"/>
          <p:cNvSpPr/>
          <p:nvPr/>
        </p:nvSpPr>
        <p:spPr>
          <a:xfrm>
            <a:off x="337275" y="2216414"/>
            <a:ext cx="867300" cy="321300"/>
          </a:xfrm>
          <a:prstGeom prst="rect">
            <a:avLst/>
          </a:prstGeom>
          <a:solidFill>
            <a:srgbClr val="AF3E33">
              <a:alpha val="369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2633981" y="2585897"/>
            <a:ext cx="867300" cy="321300"/>
          </a:xfrm>
          <a:prstGeom prst="rect">
            <a:avLst/>
          </a:prstGeom>
          <a:solidFill>
            <a:srgbClr val="AF3E33">
              <a:alpha val="369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1975489" y="3324714"/>
            <a:ext cx="867300" cy="321300"/>
          </a:xfrm>
          <a:prstGeom prst="rect">
            <a:avLst/>
          </a:prstGeom>
          <a:solidFill>
            <a:srgbClr val="AF3E33">
              <a:alpha val="369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1"/>
          <p:cNvSpPr/>
          <p:nvPr/>
        </p:nvSpPr>
        <p:spPr>
          <a:xfrm>
            <a:off x="369397" y="5557194"/>
            <a:ext cx="867300" cy="321300"/>
          </a:xfrm>
          <a:prstGeom prst="rect">
            <a:avLst/>
          </a:prstGeom>
          <a:solidFill>
            <a:srgbClr val="AF3E33">
              <a:alpha val="369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176675" y="738936"/>
            <a:ext cx="867300" cy="321300"/>
          </a:xfrm>
          <a:prstGeom prst="rect">
            <a:avLst/>
          </a:prstGeom>
          <a:solidFill>
            <a:srgbClr val="AF3E33">
              <a:alpha val="3692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" name="Google Shape;154;p21"/>
          <p:cNvGrpSpPr/>
          <p:nvPr/>
        </p:nvGrpSpPr>
        <p:grpSpPr>
          <a:xfrm>
            <a:off x="7077972" y="-141338"/>
            <a:ext cx="2217374" cy="1902187"/>
            <a:chOff x="6875825" y="-264650"/>
            <a:chExt cx="2495356" cy="2536250"/>
          </a:xfrm>
        </p:grpSpPr>
        <p:pic>
          <p:nvPicPr>
            <p:cNvPr id="155" name="Google Shape;155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75825" y="-88275"/>
              <a:ext cx="2359875" cy="2359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6" name="Google Shape;156;p21"/>
            <p:cNvSpPr txBox="1"/>
            <p:nvPr/>
          </p:nvSpPr>
          <p:spPr>
            <a:xfrm rot="2700000">
              <a:off x="7346256" y="363599"/>
              <a:ext cx="2074651" cy="7187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FFFFFF"/>
                  </a:solidFill>
                </a:rPr>
                <a:t>REPASO</a:t>
              </a:r>
              <a:endParaRPr b="1" sz="24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type="title"/>
          </p:nvPr>
        </p:nvSpPr>
        <p:spPr>
          <a:xfrm>
            <a:off x="110625" y="-1"/>
            <a:ext cx="90333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Procesamiento de la respuesta</a:t>
            </a:r>
            <a:endParaRPr/>
          </a:p>
        </p:txBody>
      </p:sp>
      <p:sp>
        <p:nvSpPr>
          <p:cNvPr id="162" name="Google Shape;162;p22"/>
          <p:cNvSpPr txBox="1"/>
          <p:nvPr>
            <p:ph idx="1" type="body"/>
          </p:nvPr>
        </p:nvSpPr>
        <p:spPr>
          <a:xfrm>
            <a:off x="311700" y="721449"/>
            <a:ext cx="8520600" cy="56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 valor de retorno de la promesa de Fetch es un </a:t>
            </a:r>
            <a:r>
              <a:rPr b="1" lang="en"/>
              <a:t>objeto Response</a:t>
            </a:r>
            <a:r>
              <a:rPr lang="en"/>
              <a:t> con información del request realizado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Cada respuesta puede tener datos en su cuerpo (HTML, texto, </a:t>
            </a:r>
            <a:r>
              <a:rPr lang="en">
                <a:solidFill>
                  <a:schemeClr val="dk1"/>
                </a:solidFill>
              </a:rPr>
              <a:t>imagenes, </a:t>
            </a:r>
            <a:r>
              <a:rPr lang="en"/>
              <a:t>JSON, etc)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Podemos especificar el tipo de </a:t>
            </a:r>
            <a:r>
              <a:rPr lang="en"/>
              <a:t>contenido</a:t>
            </a:r>
            <a:r>
              <a:rPr lang="en"/>
              <a:t> y cómo debe ser tratado, </a:t>
            </a:r>
            <a:r>
              <a:rPr b="1" lang="en"/>
              <a:t>todas estas operaciones </a:t>
            </a:r>
            <a:r>
              <a:rPr b="1" lang="en" u="sng"/>
              <a:t>dan otra promesa</a:t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res.text()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res.blob()		</a:t>
            </a: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// Se usa para media: imagenes, audio, video</a:t>
            </a:r>
            <a:endParaRPr sz="18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res.json()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otros</a:t>
            </a:r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8572" y="5"/>
            <a:ext cx="1015350" cy="101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ctrTitle"/>
          </p:nvPr>
        </p:nvSpPr>
        <p:spPr>
          <a:xfrm>
            <a:off x="510450" y="1676400"/>
            <a:ext cx="8123100" cy="211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AJAX REST</a:t>
            </a:r>
            <a:endParaRPr/>
          </a:p>
        </p:txBody>
      </p:sp>
      <p:sp>
        <p:nvSpPr>
          <p:cNvPr id="169" name="Google Shape;169;p23"/>
          <p:cNvSpPr txBox="1"/>
          <p:nvPr>
            <p:ph idx="1" type="subTitle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Proxima Nova"/>
              <a:buNone/>
            </a:pPr>
            <a:r>
              <a:rPr lang="en"/>
              <a:t>Información en formato JSON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ebs2018_v3.1">
  <a:themeElements>
    <a:clrScheme name="Hardcover">
      <a:dk1>
        <a:srgbClr val="000000"/>
      </a:dk1>
      <a:lt1>
        <a:srgbClr val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